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62" r:id="rId5"/>
    <p:sldId id="257" r:id="rId6"/>
    <p:sldId id="258" r:id="rId7"/>
    <p:sldId id="266" r:id="rId8"/>
    <p:sldId id="267"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6" userDrawn="1">
          <p15:clr>
            <a:srgbClr val="A4A3A4"/>
          </p15:clr>
        </p15:guide>
        <p15:guide id="2"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09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F2B956-5281-E01F-0D3C-55AC132DFAA7}" v="800" dt="2026-03-05T15:57:15.503"/>
    <p1510:client id="{49A546AA-69F2-1FC2-95A9-1A7AA278A395}" v="3" dt="2026-03-04T16:07:14.160"/>
    <p1510:client id="{C45ECA67-D9D2-8520-172E-2595E07D3614}" v="183" dt="2026-03-05T12:37:16.5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guide orient="horz" pos="346"/>
        <p:guide pos="43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s, Julie (DLSLtd,RAL,SCI)" userId="S::julie.roberts@diamond.ac.uk::c122176d-cb74-4f35-858c-f975ce76ef1c" providerId="AD" clId="Web-{C45ECA67-D9D2-8520-172E-2595E07D3614}"/>
    <pc:docChg chg="modSld">
      <pc:chgData name="Roberts, Julie (DLSLtd,RAL,SCI)" userId="S::julie.roberts@diamond.ac.uk::c122176d-cb74-4f35-858c-f975ce76ef1c" providerId="AD" clId="Web-{C45ECA67-D9D2-8520-172E-2595E07D3614}" dt="2026-03-05T12:37:16.568" v="182"/>
      <pc:docMkLst>
        <pc:docMk/>
      </pc:docMkLst>
      <pc:sldChg chg="modSp">
        <pc:chgData name="Roberts, Julie (DLSLtd,RAL,SCI)" userId="S::julie.roberts@diamond.ac.uk::c122176d-cb74-4f35-858c-f975ce76ef1c" providerId="AD" clId="Web-{C45ECA67-D9D2-8520-172E-2595E07D3614}" dt="2026-03-05T12:37:16.568" v="182"/>
        <pc:sldMkLst>
          <pc:docMk/>
          <pc:sldMk cId="806439258" sldId="258"/>
        </pc:sldMkLst>
        <pc:graphicFrameChg chg="mod modGraphic">
          <ac:chgData name="Roberts, Julie (DLSLtd,RAL,SCI)" userId="S::julie.roberts@diamond.ac.uk::c122176d-cb74-4f35-858c-f975ce76ef1c" providerId="AD" clId="Web-{C45ECA67-D9D2-8520-172E-2595E07D3614}" dt="2026-03-05T12:37:16.568" v="182"/>
          <ac:graphicFrameMkLst>
            <pc:docMk/>
            <pc:sldMk cId="806439258" sldId="258"/>
            <ac:graphicFrameMk id="5" creationId="{14E2B6E3-839B-5E6E-9DA0-0ECD5C68764A}"/>
          </ac:graphicFrameMkLst>
        </pc:graphicFrameChg>
      </pc:sldChg>
    </pc:docChg>
  </pc:docChgLst>
  <pc:docChgLst>
    <pc:chgData name="Goldsmith, Lorna (DLSLtd,RAL,SCI)" userId="S::lorna.goldsmith@diamond.ac.uk::a020238f-4a80-4a2d-9f9d-b88eeed04026" providerId="AD" clId="Web-{33F2B956-5281-E01F-0D3C-55AC132DFAA7}"/>
    <pc:docChg chg="modSld">
      <pc:chgData name="Goldsmith, Lorna (DLSLtd,RAL,SCI)" userId="S::lorna.goldsmith@diamond.ac.uk::a020238f-4a80-4a2d-9f9d-b88eeed04026" providerId="AD" clId="Web-{33F2B956-5281-E01F-0D3C-55AC132DFAA7}" dt="2026-03-05T15:57:15.503" v="786"/>
      <pc:docMkLst>
        <pc:docMk/>
      </pc:docMkLst>
      <pc:sldChg chg="modSp">
        <pc:chgData name="Goldsmith, Lorna (DLSLtd,RAL,SCI)" userId="S::lorna.goldsmith@diamond.ac.uk::a020238f-4a80-4a2d-9f9d-b88eeed04026" providerId="AD" clId="Web-{33F2B956-5281-E01F-0D3C-55AC132DFAA7}" dt="2026-03-05T15:55:07.108" v="778" actId="20577"/>
        <pc:sldMkLst>
          <pc:docMk/>
          <pc:sldMk cId="1399682787" sldId="257"/>
        </pc:sldMkLst>
        <pc:spChg chg="mod">
          <ac:chgData name="Goldsmith, Lorna (DLSLtd,RAL,SCI)" userId="S::lorna.goldsmith@diamond.ac.uk::a020238f-4a80-4a2d-9f9d-b88eeed04026" providerId="AD" clId="Web-{33F2B956-5281-E01F-0D3C-55AC132DFAA7}" dt="2026-03-05T15:55:07.108" v="778" actId="20577"/>
          <ac:spMkLst>
            <pc:docMk/>
            <pc:sldMk cId="1399682787" sldId="257"/>
            <ac:spMk id="11" creationId="{D1F5F491-3EBC-917F-991C-D419A657734B}"/>
          </ac:spMkLst>
        </pc:spChg>
      </pc:sldChg>
      <pc:sldChg chg="modSp">
        <pc:chgData name="Goldsmith, Lorna (DLSLtd,RAL,SCI)" userId="S::lorna.goldsmith@diamond.ac.uk::a020238f-4a80-4a2d-9f9d-b88eeed04026" providerId="AD" clId="Web-{33F2B956-5281-E01F-0D3C-55AC132DFAA7}" dt="2026-03-05T15:57:15.503" v="786"/>
        <pc:sldMkLst>
          <pc:docMk/>
          <pc:sldMk cId="806439258" sldId="258"/>
        </pc:sldMkLst>
        <pc:graphicFrameChg chg="mod modGraphic">
          <ac:chgData name="Goldsmith, Lorna (DLSLtd,RAL,SCI)" userId="S::lorna.goldsmith@diamond.ac.uk::a020238f-4a80-4a2d-9f9d-b88eeed04026" providerId="AD" clId="Web-{33F2B956-5281-E01F-0D3C-55AC132DFAA7}" dt="2026-03-05T15:57:15.503" v="786"/>
          <ac:graphicFrameMkLst>
            <pc:docMk/>
            <pc:sldMk cId="806439258" sldId="258"/>
            <ac:graphicFrameMk id="5" creationId="{14E2B6E3-839B-5E6E-9DA0-0ECD5C68764A}"/>
          </ac:graphicFrameMkLst>
        </pc:graphicFrameChg>
        <pc:picChg chg="mod">
          <ac:chgData name="Goldsmith, Lorna (DLSLtd,RAL,SCI)" userId="S::lorna.goldsmith@diamond.ac.uk::a020238f-4a80-4a2d-9f9d-b88eeed04026" providerId="AD" clId="Web-{33F2B956-5281-E01F-0D3C-55AC132DFAA7}" dt="2026-03-05T15:51:34.051" v="689" actId="1076"/>
          <ac:picMkLst>
            <pc:docMk/>
            <pc:sldMk cId="806439258" sldId="258"/>
            <ac:picMk id="9" creationId="{60E99A70-9C16-18B1-2B79-2182EBC28DAA}"/>
          </ac:picMkLst>
        </pc:picChg>
      </pc:sldChg>
      <pc:sldChg chg="modSp">
        <pc:chgData name="Goldsmith, Lorna (DLSLtd,RAL,SCI)" userId="S::lorna.goldsmith@diamond.ac.uk::a020238f-4a80-4a2d-9f9d-b88eeed04026" providerId="AD" clId="Web-{33F2B956-5281-E01F-0D3C-55AC132DFAA7}" dt="2026-03-05T15:55:53.188" v="783" actId="14100"/>
        <pc:sldMkLst>
          <pc:docMk/>
          <pc:sldMk cId="2351080158" sldId="263"/>
        </pc:sldMkLst>
        <pc:spChg chg="mod">
          <ac:chgData name="Goldsmith, Lorna (DLSLtd,RAL,SCI)" userId="S::lorna.goldsmith@diamond.ac.uk::a020238f-4a80-4a2d-9f9d-b88eeed04026" providerId="AD" clId="Web-{33F2B956-5281-E01F-0D3C-55AC132DFAA7}" dt="2026-03-05T15:55:53.188" v="783" actId="14100"/>
          <ac:spMkLst>
            <pc:docMk/>
            <pc:sldMk cId="2351080158" sldId="263"/>
            <ac:spMk id="3" creationId="{B676541B-DE04-ADC2-3494-E62A18D1D2C3}"/>
          </ac:spMkLst>
        </pc:spChg>
      </pc:sldChg>
      <pc:sldChg chg="modSp">
        <pc:chgData name="Goldsmith, Lorna (DLSLtd,RAL,SCI)" userId="S::lorna.goldsmith@diamond.ac.uk::a020238f-4a80-4a2d-9f9d-b88eeed04026" providerId="AD" clId="Web-{33F2B956-5281-E01F-0D3C-55AC132DFAA7}" dt="2026-03-05T15:55:37.750" v="782" actId="20577"/>
        <pc:sldMkLst>
          <pc:docMk/>
          <pc:sldMk cId="3436447882" sldId="266"/>
        </pc:sldMkLst>
        <pc:spChg chg="mod">
          <ac:chgData name="Goldsmith, Lorna (DLSLtd,RAL,SCI)" userId="S::lorna.goldsmith@diamond.ac.uk::a020238f-4a80-4a2d-9f9d-b88eeed04026" providerId="AD" clId="Web-{33F2B956-5281-E01F-0D3C-55AC132DFAA7}" dt="2026-03-05T15:55:37.750" v="782" actId="20577"/>
          <ac:spMkLst>
            <pc:docMk/>
            <pc:sldMk cId="3436447882" sldId="266"/>
            <ac:spMk id="4" creationId="{7DBDBE12-FD83-362C-650D-F0018FA784C4}"/>
          </ac:spMkLst>
        </pc:spChg>
      </pc:sldChg>
    </pc:docChg>
  </pc:docChgLst>
  <pc:docChgLst>
    <pc:chgData name="Roberts, Julie (DLSLtd,RAL,SCI)" userId="S::julie.roberts@diamond.ac.uk::c122176d-cb74-4f35-858c-f975ce76ef1c" providerId="AD" clId="Web-{49A546AA-69F2-1FC2-95A9-1A7AA278A395}"/>
    <pc:docChg chg="modSld">
      <pc:chgData name="Roberts, Julie (DLSLtd,RAL,SCI)" userId="S::julie.roberts@diamond.ac.uk::c122176d-cb74-4f35-858c-f975ce76ef1c" providerId="AD" clId="Web-{49A546AA-69F2-1FC2-95A9-1A7AA278A395}" dt="2026-03-04T16:07:14.160" v="2" actId="1076"/>
      <pc:docMkLst>
        <pc:docMk/>
      </pc:docMkLst>
      <pc:sldChg chg="modSp">
        <pc:chgData name="Roberts, Julie (DLSLtd,RAL,SCI)" userId="S::julie.roberts@diamond.ac.uk::c122176d-cb74-4f35-858c-f975ce76ef1c" providerId="AD" clId="Web-{49A546AA-69F2-1FC2-95A9-1A7AA278A395}" dt="2026-03-04T16:07:14.160" v="2" actId="1076"/>
        <pc:sldMkLst>
          <pc:docMk/>
          <pc:sldMk cId="806439258" sldId="258"/>
        </pc:sldMkLst>
        <pc:graphicFrameChg chg="mod">
          <ac:chgData name="Roberts, Julie (DLSLtd,RAL,SCI)" userId="S::julie.roberts@diamond.ac.uk::c122176d-cb74-4f35-858c-f975ce76ef1c" providerId="AD" clId="Web-{49A546AA-69F2-1FC2-95A9-1A7AA278A395}" dt="2026-03-04T16:07:14.160" v="2" actId="1076"/>
          <ac:graphicFrameMkLst>
            <pc:docMk/>
            <pc:sldMk cId="806439258" sldId="258"/>
            <ac:graphicFrameMk id="5" creationId="{14E2B6E3-839B-5E6E-9DA0-0ECD5C68764A}"/>
          </ac:graphicFrameMkLst>
        </pc:graphicFrameChg>
        <pc:picChg chg="mod">
          <ac:chgData name="Roberts, Julie (DLSLtd,RAL,SCI)" userId="S::julie.roberts@diamond.ac.uk::c122176d-cb74-4f35-858c-f975ce76ef1c" providerId="AD" clId="Web-{49A546AA-69F2-1FC2-95A9-1A7AA278A395}" dt="2026-03-04T16:07:11.832" v="1" actId="1076"/>
          <ac:picMkLst>
            <pc:docMk/>
            <pc:sldMk cId="806439258" sldId="258"/>
            <ac:picMk id="9" creationId="{60E99A70-9C16-18B1-2B79-2182EBC28DAA}"/>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about:blank"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a:t>eBIC User Publications</a:t>
            </a:r>
          </a:p>
        </c:rich>
      </c:tx>
      <c:layout>
        <c:manualLayout>
          <c:xMode val="edge"/>
          <c:yMode val="edge"/>
          <c:x val="0.34906819599025657"/>
          <c:y val="4.2722091291182089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240915986419128"/>
          <c:y val="0.13970028956464475"/>
          <c:w val="0.79425750680247531"/>
          <c:h val="0.65382669081703304"/>
        </c:manualLayout>
      </c:layout>
      <c:barChart>
        <c:barDir val="col"/>
        <c:grouping val="clustered"/>
        <c:varyColors val="0"/>
        <c:dLbls>
          <c:showLegendKey val="0"/>
          <c:showVal val="0"/>
          <c:showCatName val="0"/>
          <c:showSerName val="0"/>
          <c:showPercent val="0"/>
          <c:showBubbleSize val="0"/>
        </c:dLbls>
        <c:gapWidth val="79"/>
        <c:overlap val="40"/>
        <c:axId val="667218928"/>
        <c:axId val="667213352"/>
      </c:barChart>
      <c:catAx>
        <c:axId val="66721892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sz="2000"/>
                  <a:t>Year</a:t>
                </a:r>
              </a:p>
            </c:rich>
          </c:tx>
          <c:layout>
            <c:manualLayout>
              <c:xMode val="edge"/>
              <c:yMode val="edge"/>
              <c:x val="0.48313175647657913"/>
              <c:y val="0.8877517081255725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67213352"/>
        <c:crosses val="autoZero"/>
        <c:auto val="1"/>
        <c:lblAlgn val="ctr"/>
        <c:lblOffset val="100"/>
        <c:noMultiLvlLbl val="0"/>
      </c:catAx>
      <c:valAx>
        <c:axId val="667213352"/>
        <c:scaling>
          <c:orientation val="minMax"/>
          <c:max val="7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a:t>Number</a:t>
                </a:r>
                <a:r>
                  <a:rPr lang="en-GB" sz="1800" baseline="0"/>
                  <a:t> of publications</a:t>
                </a:r>
                <a:endParaRPr lang="en-GB" sz="1800"/>
              </a:p>
            </c:rich>
          </c:tx>
          <c:layout>
            <c:manualLayout>
              <c:xMode val="edge"/>
              <c:yMode val="edge"/>
              <c:x val="4.3284692624431118E-2"/>
              <c:y val="0.15379655141935955"/>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67218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5CA00F-CC1A-400C-AB13-34BD3DCB4EB1}" type="datetimeFigureOut">
              <a:rPr lang="en-GB" smtClean="0"/>
              <a:t>05/03/2026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170A72-3D9B-4D57-B76D-BCF16E6C40B9}" type="slidenum">
              <a:rPr lang="en-GB" smtClean="0"/>
              <a:t>‹#›</a:t>
            </a:fld>
            <a:endParaRPr lang="en-GB"/>
          </a:p>
        </p:txBody>
      </p:sp>
    </p:spTree>
    <p:extLst>
      <p:ext uri="{BB962C8B-B14F-4D97-AF65-F5344CB8AC3E}">
        <p14:creationId xmlns:p14="http://schemas.microsoft.com/office/powerpoint/2010/main" val="579350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EE670-EC1B-0BF7-2711-658757B5E3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8AB6EFB-DD30-08E2-33CD-79D639C381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347B2C6-4511-B3C0-266E-FB777942FBB1}"/>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5" name="Footer Placeholder 4">
            <a:extLst>
              <a:ext uri="{FF2B5EF4-FFF2-40B4-BE49-F238E27FC236}">
                <a16:creationId xmlns:a16="http://schemas.microsoft.com/office/drawing/2014/main" id="{5697585A-30D5-5E8A-41C4-7DDF089E27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AC0743-4282-A282-6979-3D6B44014B83}"/>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4137357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85EE3-9F01-FE8A-924C-226DDF23E55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54991D-8CB8-49A3-BA1A-6598B4388F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425AA3-C548-B222-353F-60BEDB888D7D}"/>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5" name="Footer Placeholder 4">
            <a:extLst>
              <a:ext uri="{FF2B5EF4-FFF2-40B4-BE49-F238E27FC236}">
                <a16:creationId xmlns:a16="http://schemas.microsoft.com/office/drawing/2014/main" id="{3E90A016-42D7-24F3-2724-7690A60012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AD99BB-D421-741D-542F-5AE8545936E6}"/>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602265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220478-B702-EF88-30CF-70605832136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26BABF-373D-FCD3-36FD-81AE88B2A3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9CFBA0-11F8-5CCB-6BC5-350C1A25CB17}"/>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5" name="Footer Placeholder 4">
            <a:extLst>
              <a:ext uri="{FF2B5EF4-FFF2-40B4-BE49-F238E27FC236}">
                <a16:creationId xmlns:a16="http://schemas.microsoft.com/office/drawing/2014/main" id="{03A313D8-207A-302C-6246-F1CE18A256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8A0BAFA-250A-5B5C-C77D-271441F1835F}"/>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1006673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386E5-226E-A98F-1737-91AA93F2877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2F08659-A151-BECC-EA29-744F26B50A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C8DFD95-F847-7F5E-569C-679BB1AE0F82}"/>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5" name="Footer Placeholder 4">
            <a:extLst>
              <a:ext uri="{FF2B5EF4-FFF2-40B4-BE49-F238E27FC236}">
                <a16:creationId xmlns:a16="http://schemas.microsoft.com/office/drawing/2014/main" id="{6B3E25C5-BD59-E825-0096-A35DF7E95A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22561B-8B8C-6004-057C-3438DDEED997}"/>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3212169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00FBF-D16A-9C1F-A446-C5E2077912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49C7996-0DF3-266F-4B4D-CBBE60947A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564C0F-0602-F257-EA03-91190DAE0856}"/>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5" name="Footer Placeholder 4">
            <a:extLst>
              <a:ext uri="{FF2B5EF4-FFF2-40B4-BE49-F238E27FC236}">
                <a16:creationId xmlns:a16="http://schemas.microsoft.com/office/drawing/2014/main" id="{0E1839A5-23DC-9552-992C-EB4D38C2DF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3E91C3-EB88-02D6-6981-27FBCA63F292}"/>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1181310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3A9FA-3643-388C-81E2-EB3AF8F54F8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EB9070-066B-E72A-AF2E-A6BA446361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19B00EE-2E38-D2D2-4405-523D0A33BA0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6A65373-CF63-A500-2E1E-A0DE8E951067}"/>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6" name="Footer Placeholder 5">
            <a:extLst>
              <a:ext uri="{FF2B5EF4-FFF2-40B4-BE49-F238E27FC236}">
                <a16:creationId xmlns:a16="http://schemas.microsoft.com/office/drawing/2014/main" id="{D9084871-C2C3-D662-009E-E79D40AA7B2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0C34E54-5E2E-F3C5-936D-2C517456DA86}"/>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1745743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D63DF-43F9-62F7-CE57-42B40E24E83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8D24361-DB5E-EF3E-C9E9-C7767C5CCA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8619172-246E-4756-9C81-BEF82B09077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B4F7E80-0879-137A-71C0-1694868F77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ECE259-0F79-9DD7-B72C-C9B1CF8045A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E7D672F-445C-D7F9-BD36-40AAFC6B7534}"/>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8" name="Footer Placeholder 7">
            <a:extLst>
              <a:ext uri="{FF2B5EF4-FFF2-40B4-BE49-F238E27FC236}">
                <a16:creationId xmlns:a16="http://schemas.microsoft.com/office/drawing/2014/main" id="{7B977D7B-25F5-DF5A-51D9-AEBF0356D7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423DE42-94B7-B7D2-D9DF-E7148DC1463C}"/>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1251258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4F4B8-5CE6-44D9-E34D-C3375CECF50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1689F87-5ACF-EADF-973B-54223D488140}"/>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4" name="Footer Placeholder 3">
            <a:extLst>
              <a:ext uri="{FF2B5EF4-FFF2-40B4-BE49-F238E27FC236}">
                <a16:creationId xmlns:a16="http://schemas.microsoft.com/office/drawing/2014/main" id="{E5E8670C-A315-7726-016F-C1873F5EBD8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08B6078-FCA0-7C75-343B-7F558811894B}"/>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3453245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5CBCE1-9200-3B6A-1B67-D8C5743A1A63}"/>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3" name="Footer Placeholder 2">
            <a:extLst>
              <a:ext uri="{FF2B5EF4-FFF2-40B4-BE49-F238E27FC236}">
                <a16:creationId xmlns:a16="http://schemas.microsoft.com/office/drawing/2014/main" id="{F98729D6-D707-C9E8-89F8-AD19BD1E1E5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F91624F-605C-A545-5035-265481F199A2}"/>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2692880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25650-44B5-DA17-8852-80F702DE2B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3E74A0-F207-1F7F-9268-EED64C9158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55E41EC-D7CF-6999-84B7-B2D6DA44C1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0C0E90-7C34-8A32-A1F4-F78EE298DFAF}"/>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6" name="Footer Placeholder 5">
            <a:extLst>
              <a:ext uri="{FF2B5EF4-FFF2-40B4-BE49-F238E27FC236}">
                <a16:creationId xmlns:a16="http://schemas.microsoft.com/office/drawing/2014/main" id="{7E5A6FEF-E1CA-9BD4-FF3A-DE44D0FE23A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3395BB7-EC82-2AB3-CD5F-B665FA6BB365}"/>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2120409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CB1F7-795D-7544-AC6B-0D150B6173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50D0B28-C108-3F14-31CD-5ED5F90978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6AEBD0A-D36A-CE2D-5085-77818D88A7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048792-5234-2FB9-0F4A-131206A8EA1B}"/>
              </a:ext>
            </a:extLst>
          </p:cNvPr>
          <p:cNvSpPr>
            <a:spLocks noGrp="1"/>
          </p:cNvSpPr>
          <p:nvPr>
            <p:ph type="dt" sz="half" idx="10"/>
          </p:nvPr>
        </p:nvSpPr>
        <p:spPr/>
        <p:txBody>
          <a:bodyPr/>
          <a:lstStyle/>
          <a:p>
            <a:fld id="{AE1D34BA-51AD-4B74-85AA-BBD021075461}" type="datetimeFigureOut">
              <a:rPr lang="en-GB" smtClean="0"/>
              <a:t>05/03/2026</a:t>
            </a:fld>
            <a:endParaRPr lang="en-GB"/>
          </a:p>
        </p:txBody>
      </p:sp>
      <p:sp>
        <p:nvSpPr>
          <p:cNvPr id="6" name="Footer Placeholder 5">
            <a:extLst>
              <a:ext uri="{FF2B5EF4-FFF2-40B4-BE49-F238E27FC236}">
                <a16:creationId xmlns:a16="http://schemas.microsoft.com/office/drawing/2014/main" id="{0930EEF3-97E5-36A2-BBED-A7CAF7AC74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60EB96-6A12-6ED9-9656-5BD03968FE5B}"/>
              </a:ext>
            </a:extLst>
          </p:cNvPr>
          <p:cNvSpPr>
            <a:spLocks noGrp="1"/>
          </p:cNvSpPr>
          <p:nvPr>
            <p:ph type="sldNum" sz="quarter" idx="12"/>
          </p:nvPr>
        </p:nvSpPr>
        <p:spPr/>
        <p:txBody>
          <a:bodyPr/>
          <a:lstStyle/>
          <a:p>
            <a:fld id="{D8D3EF90-16A7-4361-8C20-9E0787163D9F}" type="slidenum">
              <a:rPr lang="en-GB" smtClean="0"/>
              <a:t>‹#›</a:t>
            </a:fld>
            <a:endParaRPr lang="en-GB"/>
          </a:p>
        </p:txBody>
      </p:sp>
    </p:spTree>
    <p:extLst>
      <p:ext uri="{BB962C8B-B14F-4D97-AF65-F5344CB8AC3E}">
        <p14:creationId xmlns:p14="http://schemas.microsoft.com/office/powerpoint/2010/main" val="1578535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1A5209-314D-EBF1-EAD8-AD6F244FAA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528C8C-075D-C289-941C-EFEDEF2820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3B9446-62A8-5B30-3570-4C0D01BD49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1D34BA-51AD-4B74-85AA-BBD021075461}" type="datetimeFigureOut">
              <a:rPr lang="en-GB" smtClean="0"/>
              <a:t>05/03/2026</a:t>
            </a:fld>
            <a:endParaRPr lang="en-GB"/>
          </a:p>
        </p:txBody>
      </p:sp>
      <p:sp>
        <p:nvSpPr>
          <p:cNvPr id="5" name="Footer Placeholder 4">
            <a:extLst>
              <a:ext uri="{FF2B5EF4-FFF2-40B4-BE49-F238E27FC236}">
                <a16:creationId xmlns:a16="http://schemas.microsoft.com/office/drawing/2014/main" id="{FBE76577-C776-1CE1-B4E9-1664154AC1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A9CE144-2992-92D4-B08D-D3E69EB637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D3EF90-16A7-4361-8C20-9E0787163D9F}" type="slidenum">
              <a:rPr lang="en-GB" smtClean="0"/>
              <a:t>‹#›</a:t>
            </a:fld>
            <a:endParaRPr lang="en-GB"/>
          </a:p>
        </p:txBody>
      </p:sp>
      <p:sp>
        <p:nvSpPr>
          <p:cNvPr id="8" name="TextBox 7">
            <a:extLst>
              <a:ext uri="{FF2B5EF4-FFF2-40B4-BE49-F238E27FC236}">
                <a16:creationId xmlns:a16="http://schemas.microsoft.com/office/drawing/2014/main" id="{2B4A246E-2B25-6C35-D72D-C97073286962}"/>
              </a:ext>
            </a:extLst>
          </p:cNvPr>
          <p:cNvSpPr txBox="1"/>
          <p:nvPr userDrawn="1">
            <p:extLst>
              <p:ext uri="{1162E1C5-73C7-4A58-AE30-91384D911F3F}">
                <p184:classification xmlns:p184="http://schemas.microsoft.com/office/powerpoint/2018/4/main" val="ftr"/>
              </p:ext>
            </p:extLst>
          </p:nvPr>
        </p:nvSpPr>
        <p:spPr>
          <a:xfrm>
            <a:off x="5522913" y="6626860"/>
            <a:ext cx="1177925" cy="167640"/>
          </a:xfrm>
          <a:prstGeom prst="rect">
            <a:avLst/>
          </a:prstGeom>
        </p:spPr>
        <p:txBody>
          <a:bodyPr horzOverflow="overflow" lIns="0" tIns="0" rIns="0" bIns="0">
            <a:spAutoFit/>
          </a:bodyPr>
          <a:lstStyle/>
          <a:p>
            <a:pPr algn="l"/>
            <a:r>
              <a:rPr lang="en-GB" sz="1100">
                <a:solidFill>
                  <a:srgbClr val="000000"/>
                </a:solidFill>
                <a:latin typeface="Calibri" panose="020F0502020204030204" pitchFamily="34" charset="0"/>
                <a:cs typeface="Calibri" panose="020F0502020204030204" pitchFamily="34" charset="0"/>
              </a:rPr>
              <a:t>Classification: Public</a:t>
            </a:r>
          </a:p>
        </p:txBody>
      </p:sp>
    </p:spTree>
    <p:extLst>
      <p:ext uri="{BB962C8B-B14F-4D97-AF65-F5344CB8AC3E}">
        <p14:creationId xmlns:p14="http://schemas.microsoft.com/office/powerpoint/2010/main" val="192217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diamond.ac.uk/Users/Apply-for-Beamtime/Access-Routes.html"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5BED9F4-D150-95C4-A09F-4C5495BF3E6E}"/>
              </a:ext>
            </a:extLst>
          </p:cNvPr>
          <p:cNvSpPr txBox="1"/>
          <p:nvPr/>
        </p:nvSpPr>
        <p:spPr>
          <a:xfrm>
            <a:off x="2723535" y="2023750"/>
            <a:ext cx="6572864" cy="3293209"/>
          </a:xfrm>
          <a:prstGeom prst="rect">
            <a:avLst/>
          </a:prstGeom>
          <a:noFill/>
        </p:spPr>
        <p:txBody>
          <a:bodyPr wrap="square" lIns="91440" tIns="45720" rIns="91440" bIns="45720" rtlCol="0" anchor="t">
            <a:spAutoFit/>
          </a:bodyPr>
          <a:lstStyle/>
          <a:p>
            <a:pPr algn="ctr"/>
            <a:r>
              <a:rPr lang="en-GB" sz="4800" b="1" dirty="0">
                <a:cs typeface="Calibri"/>
              </a:rPr>
              <a:t>BAG/LTP SUBMISSIONS:</a:t>
            </a:r>
          </a:p>
          <a:p>
            <a:pPr algn="ctr"/>
            <a:r>
              <a:rPr lang="en-GB" sz="3200" b="1" dirty="0">
                <a:cs typeface="Calibri"/>
              </a:rPr>
              <a:t>Outline of guidance and timeframes </a:t>
            </a:r>
          </a:p>
          <a:p>
            <a:pPr algn="ctr"/>
            <a:endParaRPr lang="en-GB" sz="3200" b="1" dirty="0">
              <a:cs typeface="Calibri"/>
            </a:endParaRPr>
          </a:p>
          <a:p>
            <a:pPr algn="ctr"/>
            <a:r>
              <a:rPr lang="en-GB" sz="3200" dirty="0">
                <a:cs typeface="Calibri"/>
              </a:rPr>
              <a:t>Including specific information for </a:t>
            </a:r>
          </a:p>
          <a:p>
            <a:pPr algn="ctr"/>
            <a:r>
              <a:rPr lang="en-GB" sz="3200" dirty="0" err="1">
                <a:cs typeface="Calibri"/>
              </a:rPr>
              <a:t>eBIC</a:t>
            </a:r>
            <a:endParaRPr lang="en-GB" sz="3200" dirty="0">
              <a:cs typeface="Calibri"/>
            </a:endParaRPr>
          </a:p>
          <a:p>
            <a:pPr algn="ctr"/>
            <a:r>
              <a:rPr lang="en-GB" sz="3200" dirty="0">
                <a:cs typeface="Calibri"/>
              </a:rPr>
              <a:t>MX and </a:t>
            </a:r>
            <a:r>
              <a:rPr lang="en-GB" sz="3200" dirty="0" err="1">
                <a:cs typeface="Calibri"/>
              </a:rPr>
              <a:t>XChem</a:t>
            </a:r>
            <a:endParaRPr lang="en-GB" sz="3200" dirty="0">
              <a:cs typeface="Calibri"/>
            </a:endParaRPr>
          </a:p>
        </p:txBody>
      </p:sp>
    </p:spTree>
    <p:extLst>
      <p:ext uri="{BB962C8B-B14F-4D97-AF65-F5344CB8AC3E}">
        <p14:creationId xmlns:p14="http://schemas.microsoft.com/office/powerpoint/2010/main" val="422099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DBAFC5-FD56-C38F-F333-96E42CEFB40E}"/>
              </a:ext>
            </a:extLst>
          </p:cNvPr>
          <p:cNvSpPr txBox="1"/>
          <p:nvPr/>
        </p:nvSpPr>
        <p:spPr>
          <a:xfrm>
            <a:off x="2354826" y="106334"/>
            <a:ext cx="7482348" cy="584775"/>
          </a:xfrm>
          <a:prstGeom prst="rect">
            <a:avLst/>
          </a:prstGeom>
          <a:noFill/>
        </p:spPr>
        <p:txBody>
          <a:bodyPr wrap="square" rtlCol="0">
            <a:spAutoFit/>
          </a:bodyPr>
          <a:lstStyle/>
          <a:p>
            <a:pPr algn="ctr"/>
            <a:r>
              <a:rPr lang="en-GB" sz="3200"/>
              <a:t>BAG/LTP Proposals</a:t>
            </a:r>
          </a:p>
        </p:txBody>
      </p:sp>
      <p:graphicFrame>
        <p:nvGraphicFramePr>
          <p:cNvPr id="4" name="Table 4">
            <a:extLst>
              <a:ext uri="{FF2B5EF4-FFF2-40B4-BE49-F238E27FC236}">
                <a16:creationId xmlns:a16="http://schemas.microsoft.com/office/drawing/2014/main" id="{1E426D36-1C2A-08E7-78A7-95CE8765C184}"/>
              </a:ext>
            </a:extLst>
          </p:cNvPr>
          <p:cNvGraphicFramePr>
            <a:graphicFrameLocks noGrp="1"/>
          </p:cNvGraphicFramePr>
          <p:nvPr>
            <p:extLst>
              <p:ext uri="{D42A27DB-BD31-4B8C-83A1-F6EECF244321}">
                <p14:modId xmlns:p14="http://schemas.microsoft.com/office/powerpoint/2010/main" val="1330080574"/>
              </p:ext>
            </p:extLst>
          </p:nvPr>
        </p:nvGraphicFramePr>
        <p:xfrm>
          <a:off x="594850" y="883960"/>
          <a:ext cx="10785984" cy="370840"/>
        </p:xfrm>
        <a:graphic>
          <a:graphicData uri="http://schemas.openxmlformats.org/drawingml/2006/table">
            <a:tbl>
              <a:tblPr firstRow="1" bandRow="1">
                <a:tableStyleId>{5C22544A-7EE6-4342-B048-85BDC9FD1C3A}</a:tableStyleId>
              </a:tblPr>
              <a:tblGrid>
                <a:gridCol w="898832">
                  <a:extLst>
                    <a:ext uri="{9D8B030D-6E8A-4147-A177-3AD203B41FA5}">
                      <a16:colId xmlns:a16="http://schemas.microsoft.com/office/drawing/2014/main" val="3854402600"/>
                    </a:ext>
                  </a:extLst>
                </a:gridCol>
                <a:gridCol w="898832">
                  <a:extLst>
                    <a:ext uri="{9D8B030D-6E8A-4147-A177-3AD203B41FA5}">
                      <a16:colId xmlns:a16="http://schemas.microsoft.com/office/drawing/2014/main" val="787416078"/>
                    </a:ext>
                  </a:extLst>
                </a:gridCol>
                <a:gridCol w="898832">
                  <a:extLst>
                    <a:ext uri="{9D8B030D-6E8A-4147-A177-3AD203B41FA5}">
                      <a16:colId xmlns:a16="http://schemas.microsoft.com/office/drawing/2014/main" val="604264895"/>
                    </a:ext>
                  </a:extLst>
                </a:gridCol>
                <a:gridCol w="898832">
                  <a:extLst>
                    <a:ext uri="{9D8B030D-6E8A-4147-A177-3AD203B41FA5}">
                      <a16:colId xmlns:a16="http://schemas.microsoft.com/office/drawing/2014/main" val="3520379181"/>
                    </a:ext>
                  </a:extLst>
                </a:gridCol>
                <a:gridCol w="898832">
                  <a:extLst>
                    <a:ext uri="{9D8B030D-6E8A-4147-A177-3AD203B41FA5}">
                      <a16:colId xmlns:a16="http://schemas.microsoft.com/office/drawing/2014/main" val="3464822990"/>
                    </a:ext>
                  </a:extLst>
                </a:gridCol>
                <a:gridCol w="898832">
                  <a:extLst>
                    <a:ext uri="{9D8B030D-6E8A-4147-A177-3AD203B41FA5}">
                      <a16:colId xmlns:a16="http://schemas.microsoft.com/office/drawing/2014/main" val="1152814929"/>
                    </a:ext>
                  </a:extLst>
                </a:gridCol>
                <a:gridCol w="898832">
                  <a:extLst>
                    <a:ext uri="{9D8B030D-6E8A-4147-A177-3AD203B41FA5}">
                      <a16:colId xmlns:a16="http://schemas.microsoft.com/office/drawing/2014/main" val="1257702557"/>
                    </a:ext>
                  </a:extLst>
                </a:gridCol>
                <a:gridCol w="898832">
                  <a:extLst>
                    <a:ext uri="{9D8B030D-6E8A-4147-A177-3AD203B41FA5}">
                      <a16:colId xmlns:a16="http://schemas.microsoft.com/office/drawing/2014/main" val="2446638287"/>
                    </a:ext>
                  </a:extLst>
                </a:gridCol>
                <a:gridCol w="898832">
                  <a:extLst>
                    <a:ext uri="{9D8B030D-6E8A-4147-A177-3AD203B41FA5}">
                      <a16:colId xmlns:a16="http://schemas.microsoft.com/office/drawing/2014/main" val="740550292"/>
                    </a:ext>
                  </a:extLst>
                </a:gridCol>
                <a:gridCol w="898832">
                  <a:extLst>
                    <a:ext uri="{9D8B030D-6E8A-4147-A177-3AD203B41FA5}">
                      <a16:colId xmlns:a16="http://schemas.microsoft.com/office/drawing/2014/main" val="2162020431"/>
                    </a:ext>
                  </a:extLst>
                </a:gridCol>
                <a:gridCol w="898832">
                  <a:extLst>
                    <a:ext uri="{9D8B030D-6E8A-4147-A177-3AD203B41FA5}">
                      <a16:colId xmlns:a16="http://schemas.microsoft.com/office/drawing/2014/main" val="2433691064"/>
                    </a:ext>
                  </a:extLst>
                </a:gridCol>
                <a:gridCol w="898832">
                  <a:extLst>
                    <a:ext uri="{9D8B030D-6E8A-4147-A177-3AD203B41FA5}">
                      <a16:colId xmlns:a16="http://schemas.microsoft.com/office/drawing/2014/main" val="7545964"/>
                    </a:ext>
                  </a:extLst>
                </a:gridCol>
              </a:tblGrid>
              <a:tr h="370840">
                <a:tc>
                  <a:txBody>
                    <a:bodyPr/>
                    <a:lstStyle/>
                    <a:p>
                      <a:pPr algn="ctr"/>
                      <a:r>
                        <a:rPr lang="en-GB"/>
                        <a:t>Jan</a:t>
                      </a:r>
                    </a:p>
                  </a:txBody>
                  <a:tcPr anchor="ctr">
                    <a:solidFill>
                      <a:srgbClr val="2C09FF"/>
                    </a:solidFill>
                  </a:tcPr>
                </a:tc>
                <a:tc>
                  <a:txBody>
                    <a:bodyPr/>
                    <a:lstStyle/>
                    <a:p>
                      <a:pPr algn="ctr"/>
                      <a:r>
                        <a:rPr lang="en-GB"/>
                        <a:t>Feb</a:t>
                      </a:r>
                    </a:p>
                  </a:txBody>
                  <a:tcPr anchor="ctr">
                    <a:solidFill>
                      <a:srgbClr val="2C09FF"/>
                    </a:solidFill>
                  </a:tcPr>
                </a:tc>
                <a:tc>
                  <a:txBody>
                    <a:bodyPr/>
                    <a:lstStyle/>
                    <a:p>
                      <a:pPr algn="ctr"/>
                      <a:r>
                        <a:rPr lang="en-GB"/>
                        <a:t>Mar</a:t>
                      </a:r>
                    </a:p>
                  </a:txBody>
                  <a:tcPr anchor="ctr">
                    <a:solidFill>
                      <a:srgbClr val="2C09FF"/>
                    </a:solidFill>
                  </a:tcPr>
                </a:tc>
                <a:tc>
                  <a:txBody>
                    <a:bodyPr/>
                    <a:lstStyle/>
                    <a:p>
                      <a:pPr algn="ctr"/>
                      <a:r>
                        <a:rPr lang="en-GB"/>
                        <a:t>Apr</a:t>
                      </a:r>
                    </a:p>
                  </a:txBody>
                  <a:tcPr anchor="ctr">
                    <a:solidFill>
                      <a:srgbClr val="00B050"/>
                    </a:solidFill>
                  </a:tcPr>
                </a:tc>
                <a:tc>
                  <a:txBody>
                    <a:bodyPr/>
                    <a:lstStyle/>
                    <a:p>
                      <a:pPr algn="ctr"/>
                      <a:r>
                        <a:rPr lang="en-GB"/>
                        <a:t>May</a:t>
                      </a:r>
                    </a:p>
                  </a:txBody>
                  <a:tcPr anchor="ctr">
                    <a:solidFill>
                      <a:srgbClr val="00B050"/>
                    </a:solidFill>
                  </a:tcPr>
                </a:tc>
                <a:tc>
                  <a:txBody>
                    <a:bodyPr/>
                    <a:lstStyle/>
                    <a:p>
                      <a:pPr algn="ctr"/>
                      <a:r>
                        <a:rPr lang="en-GB"/>
                        <a:t>Jun</a:t>
                      </a:r>
                    </a:p>
                  </a:txBody>
                  <a:tcPr anchor="ctr">
                    <a:solidFill>
                      <a:srgbClr val="00B050"/>
                    </a:solidFill>
                  </a:tcPr>
                </a:tc>
                <a:tc>
                  <a:txBody>
                    <a:bodyPr/>
                    <a:lstStyle/>
                    <a:p>
                      <a:pPr algn="ctr"/>
                      <a:r>
                        <a:rPr lang="en-GB"/>
                        <a:t>Jul</a:t>
                      </a:r>
                    </a:p>
                  </a:txBody>
                  <a:tcPr anchor="ctr">
                    <a:solidFill>
                      <a:srgbClr val="00B050"/>
                    </a:solidFill>
                  </a:tcPr>
                </a:tc>
                <a:tc>
                  <a:txBody>
                    <a:bodyPr/>
                    <a:lstStyle/>
                    <a:p>
                      <a:pPr algn="ctr"/>
                      <a:r>
                        <a:rPr lang="en-GB"/>
                        <a:t>Aug</a:t>
                      </a:r>
                    </a:p>
                  </a:txBody>
                  <a:tcPr anchor="ctr">
                    <a:solidFill>
                      <a:srgbClr val="00B050"/>
                    </a:solidFill>
                  </a:tcPr>
                </a:tc>
                <a:tc>
                  <a:txBody>
                    <a:bodyPr/>
                    <a:lstStyle/>
                    <a:p>
                      <a:pPr algn="ctr"/>
                      <a:r>
                        <a:rPr lang="en-GB"/>
                        <a:t>Sept</a:t>
                      </a:r>
                    </a:p>
                  </a:txBody>
                  <a:tcPr anchor="ctr">
                    <a:solidFill>
                      <a:srgbClr val="00B050"/>
                    </a:solidFill>
                  </a:tcPr>
                </a:tc>
                <a:tc>
                  <a:txBody>
                    <a:bodyPr/>
                    <a:lstStyle/>
                    <a:p>
                      <a:pPr algn="ctr"/>
                      <a:r>
                        <a:rPr lang="en-GB"/>
                        <a:t>Oct</a:t>
                      </a:r>
                    </a:p>
                  </a:txBody>
                  <a:tcPr anchor="ctr">
                    <a:solidFill>
                      <a:srgbClr val="2C09FF"/>
                    </a:solidFill>
                  </a:tcPr>
                </a:tc>
                <a:tc>
                  <a:txBody>
                    <a:bodyPr/>
                    <a:lstStyle/>
                    <a:p>
                      <a:pPr algn="ctr"/>
                      <a:r>
                        <a:rPr lang="en-GB"/>
                        <a:t>Nov</a:t>
                      </a:r>
                    </a:p>
                  </a:txBody>
                  <a:tcPr anchor="ctr">
                    <a:solidFill>
                      <a:srgbClr val="2C09FF"/>
                    </a:solidFill>
                  </a:tcPr>
                </a:tc>
                <a:tc>
                  <a:txBody>
                    <a:bodyPr/>
                    <a:lstStyle/>
                    <a:p>
                      <a:pPr algn="ctr"/>
                      <a:r>
                        <a:rPr lang="en-GB" dirty="0"/>
                        <a:t>Dec</a:t>
                      </a:r>
                    </a:p>
                  </a:txBody>
                  <a:tcPr anchor="ctr">
                    <a:solidFill>
                      <a:srgbClr val="2C09FF"/>
                    </a:solidFill>
                  </a:tcPr>
                </a:tc>
                <a:extLst>
                  <a:ext uri="{0D108BD9-81ED-4DB2-BD59-A6C34878D82A}">
                    <a16:rowId xmlns:a16="http://schemas.microsoft.com/office/drawing/2014/main" val="290538092"/>
                  </a:ext>
                </a:extLst>
              </a:tr>
            </a:tbl>
          </a:graphicData>
        </a:graphic>
      </p:graphicFrame>
      <p:sp>
        <p:nvSpPr>
          <p:cNvPr id="5" name="Arrow: Down 4">
            <a:extLst>
              <a:ext uri="{FF2B5EF4-FFF2-40B4-BE49-F238E27FC236}">
                <a16:creationId xmlns:a16="http://schemas.microsoft.com/office/drawing/2014/main" id="{B180228D-C0EC-A4E5-2E1F-187185C802EC}"/>
              </a:ext>
            </a:extLst>
          </p:cNvPr>
          <p:cNvSpPr/>
          <p:nvPr/>
        </p:nvSpPr>
        <p:spPr>
          <a:xfrm>
            <a:off x="3185652" y="531640"/>
            <a:ext cx="164452" cy="320021"/>
          </a:xfrm>
          <a:prstGeom prst="downArrow">
            <a:avLst/>
          </a:prstGeom>
          <a:solidFill>
            <a:srgbClr val="00B05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Arrow: Down 5">
            <a:extLst>
              <a:ext uri="{FF2B5EF4-FFF2-40B4-BE49-F238E27FC236}">
                <a16:creationId xmlns:a16="http://schemas.microsoft.com/office/drawing/2014/main" id="{2431B1FA-7CDB-6A7C-0F23-A88C6D601323}"/>
              </a:ext>
            </a:extLst>
          </p:cNvPr>
          <p:cNvSpPr/>
          <p:nvPr/>
        </p:nvSpPr>
        <p:spPr>
          <a:xfrm>
            <a:off x="8588480" y="546927"/>
            <a:ext cx="196645" cy="337033"/>
          </a:xfrm>
          <a:prstGeom prst="downArrow">
            <a:avLst/>
          </a:prstGeom>
          <a:solidFill>
            <a:srgbClr val="2C09FF"/>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CDF2722D-EFBA-0B66-74E3-18977FA6605A}"/>
              </a:ext>
            </a:extLst>
          </p:cNvPr>
          <p:cNvSpPr txBox="1"/>
          <p:nvPr/>
        </p:nvSpPr>
        <p:spPr>
          <a:xfrm>
            <a:off x="2343596" y="158644"/>
            <a:ext cx="1848563" cy="430887"/>
          </a:xfrm>
          <a:prstGeom prst="rect">
            <a:avLst/>
          </a:prstGeom>
          <a:noFill/>
        </p:spPr>
        <p:txBody>
          <a:bodyPr wrap="square" rtlCol="0">
            <a:spAutoFit/>
          </a:bodyPr>
          <a:lstStyle/>
          <a:p>
            <a:pPr algn="ctr"/>
            <a:r>
              <a:rPr lang="en-GB" sz="2200" dirty="0">
                <a:solidFill>
                  <a:srgbClr val="00B050"/>
                </a:solidFill>
              </a:rPr>
              <a:t>AP39 starts</a:t>
            </a:r>
          </a:p>
        </p:txBody>
      </p:sp>
      <p:sp>
        <p:nvSpPr>
          <p:cNvPr id="8" name="TextBox 7">
            <a:extLst>
              <a:ext uri="{FF2B5EF4-FFF2-40B4-BE49-F238E27FC236}">
                <a16:creationId xmlns:a16="http://schemas.microsoft.com/office/drawing/2014/main" id="{6041439D-9BF0-652C-66D4-355DA2DE2CC5}"/>
              </a:ext>
            </a:extLst>
          </p:cNvPr>
          <p:cNvSpPr txBox="1"/>
          <p:nvPr/>
        </p:nvSpPr>
        <p:spPr>
          <a:xfrm>
            <a:off x="7707557" y="162093"/>
            <a:ext cx="1958489" cy="769441"/>
          </a:xfrm>
          <a:prstGeom prst="rect">
            <a:avLst/>
          </a:prstGeom>
          <a:noFill/>
        </p:spPr>
        <p:txBody>
          <a:bodyPr wrap="square" rtlCol="0">
            <a:spAutoFit/>
          </a:bodyPr>
          <a:lstStyle/>
          <a:p>
            <a:pPr algn="ctr"/>
            <a:r>
              <a:rPr lang="en-GB" sz="2200" dirty="0">
                <a:solidFill>
                  <a:srgbClr val="2C09FF"/>
                </a:solidFill>
              </a:rPr>
              <a:t>AP40 starts</a:t>
            </a:r>
          </a:p>
          <a:p>
            <a:pPr algn="ctr"/>
            <a:endParaRPr lang="en-GB" sz="2200" dirty="0">
              <a:solidFill>
                <a:srgbClr val="2C09FF"/>
              </a:solidFill>
            </a:endParaRPr>
          </a:p>
        </p:txBody>
      </p:sp>
      <p:sp>
        <p:nvSpPr>
          <p:cNvPr id="9" name="Arrow: Right 8">
            <a:extLst>
              <a:ext uri="{FF2B5EF4-FFF2-40B4-BE49-F238E27FC236}">
                <a16:creationId xmlns:a16="http://schemas.microsoft.com/office/drawing/2014/main" id="{EBABE09D-A98B-1CF1-C85F-C40403A75188}"/>
              </a:ext>
            </a:extLst>
          </p:cNvPr>
          <p:cNvSpPr/>
          <p:nvPr/>
        </p:nvSpPr>
        <p:spPr>
          <a:xfrm rot="16200000">
            <a:off x="3029901" y="1402000"/>
            <a:ext cx="475957" cy="164453"/>
          </a:xfrm>
          <a:prstGeom prst="rightArrow">
            <a:avLst>
              <a:gd name="adj1" fmla="val 50000"/>
              <a:gd name="adj2" fmla="val 98989"/>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8AC4D83C-06A3-EEC1-D67F-43A3B19EE801}"/>
              </a:ext>
            </a:extLst>
          </p:cNvPr>
          <p:cNvSpPr/>
          <p:nvPr/>
        </p:nvSpPr>
        <p:spPr>
          <a:xfrm rot="16200000">
            <a:off x="8414259" y="1427513"/>
            <a:ext cx="512898" cy="164455"/>
          </a:xfrm>
          <a:prstGeom prst="rightArrow">
            <a:avLst>
              <a:gd name="adj1" fmla="val 50000"/>
              <a:gd name="adj2" fmla="val 98989"/>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a:extLst>
              <a:ext uri="{FF2B5EF4-FFF2-40B4-BE49-F238E27FC236}">
                <a16:creationId xmlns:a16="http://schemas.microsoft.com/office/drawing/2014/main" id="{D1F5F491-3EBC-917F-991C-D419A657734B}"/>
              </a:ext>
            </a:extLst>
          </p:cNvPr>
          <p:cNvSpPr txBox="1"/>
          <p:nvPr/>
        </p:nvSpPr>
        <p:spPr>
          <a:xfrm>
            <a:off x="704336" y="2068948"/>
            <a:ext cx="10270945" cy="2308324"/>
          </a:xfrm>
          <a:prstGeom prst="rect">
            <a:avLst/>
          </a:prstGeom>
          <a:noFill/>
          <a:ln w="15875">
            <a:solidFill>
              <a:schemeClr val="accent1"/>
            </a:solidFill>
          </a:ln>
        </p:spPr>
        <p:txBody>
          <a:bodyPr wrap="square" lIns="91440" tIns="45720" rIns="91440" bIns="45720" rtlCol="0" anchor="t">
            <a:spAutoFit/>
          </a:bodyPr>
          <a:lstStyle/>
          <a:p>
            <a:r>
              <a:rPr lang="en-GB" sz="1600" b="1" dirty="0">
                <a:cs typeface="Lao UI" panose="020F0502020204030204" pitchFamily="34" charset="0"/>
              </a:rPr>
              <a:t>Key Information for BAGS/LTPs</a:t>
            </a:r>
          </a:p>
          <a:p>
            <a:pPr marL="285750" indent="-285750">
              <a:buFont typeface="Arial" panose="020B0604020202020204" pitchFamily="34" charset="0"/>
              <a:buChar char="•"/>
            </a:pPr>
            <a:r>
              <a:rPr lang="en-GB" sz="1600" dirty="0">
                <a:cs typeface="Lao UI"/>
              </a:rPr>
              <a:t> BAG proposals last 4 </a:t>
            </a:r>
            <a:r>
              <a:rPr lang="en-GB" sz="1600" u="sng" dirty="0">
                <a:cs typeface="Lao UI"/>
              </a:rPr>
              <a:t>allocation periods </a:t>
            </a:r>
            <a:r>
              <a:rPr lang="en-GB" sz="1600">
                <a:cs typeface="Lao UI"/>
              </a:rPr>
              <a:t>(APs) – if taken consecutively this would take 2 years (2 APs / year)</a:t>
            </a:r>
            <a:endParaRPr lang="en-GB" sz="1600">
              <a:ea typeface="Calibri"/>
              <a:cs typeface="Lao UI"/>
            </a:endParaRPr>
          </a:p>
          <a:p>
            <a:pPr marL="342900" indent="-342900">
              <a:buFont typeface="Arial" panose="020B0604020202020204" pitchFamily="34" charset="0"/>
              <a:buChar char="•"/>
            </a:pPr>
            <a:r>
              <a:rPr lang="en-GB" sz="1600">
                <a:cs typeface="Lao UI"/>
              </a:rPr>
              <a:t>BAGs do not need to run across consecutive APs - can be taken with breaks but must total 4 APs</a:t>
            </a:r>
            <a:endParaRPr lang="en-GB" sz="1600">
              <a:ea typeface="Calibri"/>
              <a:cs typeface="Lao UI"/>
            </a:endParaRPr>
          </a:p>
          <a:p>
            <a:pPr marL="342900" indent="-342900">
              <a:buFont typeface="Arial" panose="020B0604020202020204" pitchFamily="34" charset="0"/>
              <a:buChar char="•"/>
            </a:pPr>
            <a:r>
              <a:rPr lang="en-GB" sz="1600" dirty="0">
                <a:cs typeface="Lao UI"/>
              </a:rPr>
              <a:t>PIs/ACs need to submit report + time request for the next AP every 6 months if the time is required</a:t>
            </a:r>
            <a:endParaRPr lang="en-GB" sz="1600" dirty="0">
              <a:ea typeface="Calibri"/>
              <a:cs typeface="Lao UI"/>
            </a:endParaRPr>
          </a:p>
          <a:p>
            <a:pPr marL="342900" indent="-342900">
              <a:buFont typeface="Arial" panose="020B0604020202020204" pitchFamily="34" charset="0"/>
              <a:buChar char="•"/>
            </a:pPr>
            <a:r>
              <a:rPr lang="en-GB" sz="1600" dirty="0">
                <a:cs typeface="Lao UI"/>
              </a:rPr>
              <a:t>Note – the requested time should be for the 6 month period only (one AP) not the full BAG length </a:t>
            </a:r>
            <a:endParaRPr lang="en-GB" sz="1600" dirty="0">
              <a:ea typeface="Calibri"/>
              <a:cs typeface="Lao UI"/>
            </a:endParaRPr>
          </a:p>
          <a:p>
            <a:pPr marL="342900" indent="-342900">
              <a:buFont typeface="Arial" panose="020B0604020202020204" pitchFamily="34" charset="0"/>
              <a:buChar char="•"/>
            </a:pPr>
            <a:r>
              <a:rPr lang="en-GB" sz="1600" dirty="0">
                <a:cs typeface="Lao UI" panose="020F0502020204030204" pitchFamily="34" charset="0"/>
              </a:rPr>
              <a:t>For time in AP40 the proposal/request deadline is 25</a:t>
            </a:r>
            <a:r>
              <a:rPr lang="en-GB" sz="1600" baseline="30000" dirty="0">
                <a:cs typeface="Lao UI" panose="020F0502020204030204" pitchFamily="34" charset="0"/>
              </a:rPr>
              <a:t>th</a:t>
            </a:r>
            <a:r>
              <a:rPr lang="en-GB" sz="1600" dirty="0">
                <a:cs typeface="Lao UI" panose="020F0502020204030204" pitchFamily="34" charset="0"/>
              </a:rPr>
              <a:t> March 2026 </a:t>
            </a:r>
            <a:r>
              <a:rPr lang="en-GB" sz="1600" dirty="0">
                <a:cs typeface="Lao UI" panose="020F0502020204030204" pitchFamily="34" charset="0"/>
                <a:sym typeface="Wingdings" panose="05000000000000000000" pitchFamily="2" charset="2"/>
              </a:rPr>
              <a:t> New BAGs/LTPs and continuation BAGs should upload a </a:t>
            </a:r>
            <a:r>
              <a:rPr lang="en-GB" sz="1600" u="sng" dirty="0">
                <a:cs typeface="Lao UI" panose="020F0502020204030204" pitchFamily="34" charset="0"/>
                <a:sym typeface="Wingdings" panose="05000000000000000000" pitchFamily="2" charset="2"/>
              </a:rPr>
              <a:t>new science case</a:t>
            </a:r>
            <a:r>
              <a:rPr lang="en-GB" sz="1600" dirty="0">
                <a:cs typeface="Lao UI" panose="020F0502020204030204" pitchFamily="34" charset="0"/>
                <a:sym typeface="Wingdings" panose="05000000000000000000" pitchFamily="2" charset="2"/>
              </a:rPr>
              <a:t>. This stays on the proposal for the lifecycle of the BAG/LTP (i.e., for all 4 APs), unless changes are necessary</a:t>
            </a:r>
          </a:p>
          <a:p>
            <a:pPr marL="342900" indent="-342900">
              <a:buFont typeface="Arial" panose="020B0604020202020204" pitchFamily="34" charset="0"/>
              <a:buChar char="•"/>
            </a:pPr>
            <a:r>
              <a:rPr lang="en-GB" sz="1600" dirty="0">
                <a:cs typeface="Lao UI" panose="020F0502020204030204" pitchFamily="34" charset="0"/>
                <a:sym typeface="Wingdings" panose="05000000000000000000" pitchFamily="2" charset="2"/>
              </a:rPr>
              <a:t>For each instrument requested please make a clear case for why it is needed</a:t>
            </a:r>
            <a:endParaRPr lang="en-GB" sz="1600" dirty="0">
              <a:cs typeface="Lao UI" panose="020F0502020204030204" pitchFamily="34" charset="0"/>
            </a:endParaRPr>
          </a:p>
        </p:txBody>
      </p:sp>
      <p:sp>
        <p:nvSpPr>
          <p:cNvPr id="12" name="TextBox 11">
            <a:extLst>
              <a:ext uri="{FF2B5EF4-FFF2-40B4-BE49-F238E27FC236}">
                <a16:creationId xmlns:a16="http://schemas.microsoft.com/office/drawing/2014/main" id="{1FC700D5-90AB-1BD5-F28C-720B898258F4}"/>
              </a:ext>
            </a:extLst>
          </p:cNvPr>
          <p:cNvSpPr txBox="1"/>
          <p:nvPr/>
        </p:nvSpPr>
        <p:spPr>
          <a:xfrm>
            <a:off x="1699696" y="1730394"/>
            <a:ext cx="5156077" cy="338554"/>
          </a:xfrm>
          <a:prstGeom prst="rect">
            <a:avLst/>
          </a:prstGeom>
          <a:noFill/>
        </p:spPr>
        <p:txBody>
          <a:bodyPr wrap="square" rtlCol="0">
            <a:spAutoFit/>
          </a:bodyPr>
          <a:lstStyle/>
          <a:p>
            <a:pPr algn="ctr"/>
            <a:r>
              <a:rPr lang="en-GB" sz="1600" dirty="0">
                <a:highlight>
                  <a:srgbClr val="FFFF00"/>
                </a:highlight>
              </a:rPr>
              <a:t>AP40 request for time (deadline 25</a:t>
            </a:r>
            <a:r>
              <a:rPr lang="en-GB" sz="1600" baseline="30000" dirty="0">
                <a:highlight>
                  <a:srgbClr val="FFFF00"/>
                </a:highlight>
              </a:rPr>
              <a:t>th</a:t>
            </a:r>
            <a:r>
              <a:rPr lang="en-GB" sz="1600" dirty="0">
                <a:highlight>
                  <a:srgbClr val="FFFF00"/>
                </a:highlight>
              </a:rPr>
              <a:t> March 2026) </a:t>
            </a:r>
          </a:p>
        </p:txBody>
      </p:sp>
      <p:sp>
        <p:nvSpPr>
          <p:cNvPr id="13" name="TextBox 12">
            <a:extLst>
              <a:ext uri="{FF2B5EF4-FFF2-40B4-BE49-F238E27FC236}">
                <a16:creationId xmlns:a16="http://schemas.microsoft.com/office/drawing/2014/main" id="{47372292-CFD4-1F01-E463-FC870F51DE9A}"/>
              </a:ext>
            </a:extLst>
          </p:cNvPr>
          <p:cNvSpPr txBox="1"/>
          <p:nvPr/>
        </p:nvSpPr>
        <p:spPr>
          <a:xfrm>
            <a:off x="7274004" y="1687489"/>
            <a:ext cx="2825593" cy="338554"/>
          </a:xfrm>
          <a:prstGeom prst="rect">
            <a:avLst/>
          </a:prstGeom>
          <a:noFill/>
        </p:spPr>
        <p:txBody>
          <a:bodyPr wrap="square" rtlCol="0">
            <a:spAutoFit/>
          </a:bodyPr>
          <a:lstStyle/>
          <a:p>
            <a:pPr algn="ctr"/>
            <a:r>
              <a:rPr lang="en-GB" sz="1600" dirty="0"/>
              <a:t>AP41 request for time</a:t>
            </a:r>
          </a:p>
        </p:txBody>
      </p:sp>
      <p:sp>
        <p:nvSpPr>
          <p:cNvPr id="14" name="TextBox 13">
            <a:extLst>
              <a:ext uri="{FF2B5EF4-FFF2-40B4-BE49-F238E27FC236}">
                <a16:creationId xmlns:a16="http://schemas.microsoft.com/office/drawing/2014/main" id="{C5CA33DF-C1F9-94A4-E933-47007DFDA86A}"/>
              </a:ext>
            </a:extLst>
          </p:cNvPr>
          <p:cNvSpPr txBox="1"/>
          <p:nvPr/>
        </p:nvSpPr>
        <p:spPr>
          <a:xfrm>
            <a:off x="704335" y="4681815"/>
            <a:ext cx="10270945" cy="1569660"/>
          </a:xfrm>
          <a:prstGeom prst="rect">
            <a:avLst/>
          </a:prstGeom>
          <a:noFill/>
          <a:ln w="19050">
            <a:solidFill>
              <a:schemeClr val="accent1"/>
            </a:solidFill>
          </a:ln>
        </p:spPr>
        <p:txBody>
          <a:bodyPr wrap="square" rtlCol="0">
            <a:spAutoFit/>
          </a:bodyPr>
          <a:lstStyle/>
          <a:p>
            <a:r>
              <a:rPr lang="en-GB" sz="1600" b="1" dirty="0">
                <a:sym typeface="Wingdings" panose="05000000000000000000" pitchFamily="2" charset="2"/>
              </a:rPr>
              <a:t>Instruments</a:t>
            </a:r>
          </a:p>
          <a:p>
            <a:pPr marL="285750" indent="-285750">
              <a:buFont typeface="Arial" panose="020B0604020202020204" pitchFamily="34" charset="0"/>
              <a:buChar char="•"/>
            </a:pPr>
            <a:r>
              <a:rPr lang="en-GB" sz="1600" dirty="0">
                <a:sym typeface="Wingdings" panose="05000000000000000000" pitchFamily="2" charset="2"/>
              </a:rPr>
              <a:t>  Select the required instrument and check whether the beamline accepts BAGs/LTPs by clicking </a:t>
            </a:r>
            <a:r>
              <a:rPr lang="en-GB" sz="1600" dirty="0">
                <a:sym typeface="Wingdings" panose="05000000000000000000" pitchFamily="2" charset="2"/>
                <a:hlinkClick r:id="rId2"/>
              </a:rPr>
              <a:t>here</a:t>
            </a:r>
            <a:endParaRPr lang="en-GB" sz="1600" dirty="0">
              <a:sym typeface="Wingdings" panose="05000000000000000000" pitchFamily="2" charset="2"/>
            </a:endParaRPr>
          </a:p>
          <a:p>
            <a:pPr marL="342900" indent="-342900">
              <a:buFont typeface="Arial" panose="020B0604020202020204" pitchFamily="34" charset="0"/>
              <a:buChar char="•"/>
            </a:pPr>
            <a:r>
              <a:rPr lang="en-GB" sz="1600" dirty="0">
                <a:sym typeface="Wingdings" panose="05000000000000000000" pitchFamily="2" charset="2"/>
              </a:rPr>
              <a:t>To request </a:t>
            </a:r>
            <a:r>
              <a:rPr lang="en-GB" sz="1600" b="1" dirty="0" err="1">
                <a:solidFill>
                  <a:srgbClr val="FF00FF"/>
                </a:solidFill>
                <a:sym typeface="Wingdings" panose="05000000000000000000" pitchFamily="2" charset="2"/>
              </a:rPr>
              <a:t>Krios</a:t>
            </a:r>
            <a:r>
              <a:rPr lang="en-GB" sz="1600" dirty="0">
                <a:sym typeface="Wingdings" panose="05000000000000000000" pitchFamily="2" charset="2"/>
              </a:rPr>
              <a:t> and </a:t>
            </a:r>
            <a:r>
              <a:rPr lang="en-GB" sz="1600" b="1" dirty="0" err="1">
                <a:solidFill>
                  <a:srgbClr val="00B0F0"/>
                </a:solidFill>
                <a:sym typeface="Wingdings" panose="05000000000000000000" pitchFamily="2" charset="2"/>
              </a:rPr>
              <a:t>Aquilos</a:t>
            </a:r>
            <a:r>
              <a:rPr lang="en-GB" sz="1600" dirty="0">
                <a:sym typeface="Wingdings" panose="05000000000000000000" pitchFamily="2" charset="2"/>
              </a:rPr>
              <a:t> time, select the </a:t>
            </a:r>
            <a:r>
              <a:rPr lang="en-GB" sz="1600" b="1" dirty="0" err="1">
                <a:solidFill>
                  <a:srgbClr val="FF00FF"/>
                </a:solidFill>
                <a:sym typeface="Wingdings" panose="05000000000000000000" pitchFamily="2" charset="2"/>
              </a:rPr>
              <a:t>eBIC</a:t>
            </a:r>
            <a:r>
              <a:rPr lang="en-GB" sz="1600" dirty="0">
                <a:sym typeface="Wingdings" panose="05000000000000000000" pitchFamily="2" charset="2"/>
              </a:rPr>
              <a:t> + </a:t>
            </a:r>
            <a:r>
              <a:rPr lang="en-GB" sz="1600" b="1" dirty="0" err="1">
                <a:solidFill>
                  <a:srgbClr val="00B0F0"/>
                </a:solidFill>
                <a:sym typeface="Wingdings" panose="05000000000000000000" pitchFamily="2" charset="2"/>
              </a:rPr>
              <a:t>Aquilos</a:t>
            </a:r>
            <a:r>
              <a:rPr lang="en-GB" sz="1600" dirty="0">
                <a:sym typeface="Wingdings" panose="05000000000000000000" pitchFamily="2" charset="2"/>
              </a:rPr>
              <a:t> instruments</a:t>
            </a:r>
          </a:p>
          <a:p>
            <a:pPr marL="342900" indent="-342900">
              <a:buFont typeface="Arial" panose="020B0604020202020204" pitchFamily="34" charset="0"/>
              <a:buChar char="•"/>
            </a:pPr>
            <a:r>
              <a:rPr lang="en-GB" sz="1600" dirty="0">
                <a:sym typeface="Wingdings" panose="05000000000000000000" pitchFamily="2" charset="2"/>
              </a:rPr>
              <a:t>To request MX time – select </a:t>
            </a:r>
            <a:r>
              <a:rPr lang="en-GB" sz="1600" b="1" dirty="0">
                <a:sym typeface="Wingdings" panose="05000000000000000000" pitchFamily="2" charset="2"/>
              </a:rPr>
              <a:t>MX</a:t>
            </a:r>
            <a:r>
              <a:rPr lang="en-GB" sz="1600" dirty="0">
                <a:sym typeface="Wingdings" panose="05000000000000000000" pitchFamily="2" charset="2"/>
              </a:rPr>
              <a:t> as the instrument, I24 (tuneable microfocus and SSX) as needed, and I23 (long wavelength), </a:t>
            </a:r>
            <a:r>
              <a:rPr lang="en-GB" sz="1600" dirty="0" err="1">
                <a:sym typeface="Wingdings" panose="05000000000000000000" pitchFamily="2" charset="2"/>
              </a:rPr>
              <a:t>VMXi</a:t>
            </a:r>
            <a:r>
              <a:rPr lang="en-GB" sz="1600" dirty="0">
                <a:sym typeface="Wingdings" panose="05000000000000000000" pitchFamily="2" charset="2"/>
              </a:rPr>
              <a:t> (in situ room temperature), PXF and </a:t>
            </a:r>
            <a:r>
              <a:rPr lang="en-GB" sz="1600" dirty="0" err="1">
                <a:sym typeface="Wingdings" panose="05000000000000000000" pitchFamily="2" charset="2"/>
              </a:rPr>
              <a:t>VMXm</a:t>
            </a:r>
            <a:r>
              <a:rPr lang="en-GB" sz="1600" dirty="0">
                <a:sym typeface="Wingdings" panose="05000000000000000000" pitchFamily="2" charset="2"/>
              </a:rPr>
              <a:t> – you may also need B21 (</a:t>
            </a:r>
            <a:r>
              <a:rPr lang="en-GB" sz="1600" dirty="0" err="1">
                <a:sym typeface="Wingdings" panose="05000000000000000000" pitchFamily="2" charset="2"/>
              </a:rPr>
              <a:t>BioSAXS</a:t>
            </a:r>
            <a:r>
              <a:rPr lang="en-GB" sz="1600" dirty="0">
                <a:sym typeface="Wingdings" panose="05000000000000000000" pitchFamily="2" charset="2"/>
              </a:rPr>
              <a:t>) </a:t>
            </a:r>
          </a:p>
          <a:p>
            <a:pPr marL="342900" indent="-342900">
              <a:buFont typeface="Arial" panose="020B0604020202020204" pitchFamily="34" charset="0"/>
              <a:buChar char="•"/>
            </a:pPr>
            <a:r>
              <a:rPr lang="en-GB" sz="1600" b="1" dirty="0">
                <a:sym typeface="Wingdings" panose="05000000000000000000" pitchFamily="2" charset="2"/>
              </a:rPr>
              <a:t>NOTE: MX proposals should always include at least 1 shift on PXF, I23 and </a:t>
            </a:r>
            <a:r>
              <a:rPr lang="en-GB" sz="1600" b="1" dirty="0" err="1">
                <a:sym typeface="Wingdings" panose="05000000000000000000" pitchFamily="2" charset="2"/>
              </a:rPr>
              <a:t>VMXi</a:t>
            </a:r>
            <a:r>
              <a:rPr lang="en-GB" sz="1600" b="1" dirty="0">
                <a:sym typeface="Wingdings" panose="05000000000000000000" pitchFamily="2" charset="2"/>
              </a:rPr>
              <a:t>, </a:t>
            </a:r>
            <a:r>
              <a:rPr lang="en-GB" sz="1600" b="1" dirty="0" err="1">
                <a:sym typeface="Wingdings" panose="05000000000000000000" pitchFamily="2" charset="2"/>
              </a:rPr>
              <a:t>VMXm</a:t>
            </a:r>
            <a:endParaRPr lang="en-GB" sz="1600" b="1" dirty="0"/>
          </a:p>
        </p:txBody>
      </p:sp>
    </p:spTree>
    <p:extLst>
      <p:ext uri="{BB962C8B-B14F-4D97-AF65-F5344CB8AC3E}">
        <p14:creationId xmlns:p14="http://schemas.microsoft.com/office/powerpoint/2010/main" val="1399682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F6F41E-FB73-20E0-A786-4EDF5640E9C5}"/>
              </a:ext>
            </a:extLst>
          </p:cNvPr>
          <p:cNvSpPr txBox="1"/>
          <p:nvPr/>
        </p:nvSpPr>
        <p:spPr>
          <a:xfrm>
            <a:off x="1705602" y="177666"/>
            <a:ext cx="7482348" cy="400110"/>
          </a:xfrm>
          <a:prstGeom prst="rect">
            <a:avLst/>
          </a:prstGeom>
          <a:noFill/>
        </p:spPr>
        <p:txBody>
          <a:bodyPr wrap="square" rtlCol="0">
            <a:spAutoFit/>
          </a:bodyPr>
          <a:lstStyle/>
          <a:p>
            <a:pPr algn="ctr"/>
            <a:r>
              <a:rPr lang="en-GB" sz="2000" b="1" dirty="0"/>
              <a:t>BAG Proposal Timeline (examples, with continuations)</a:t>
            </a:r>
          </a:p>
        </p:txBody>
      </p:sp>
      <p:graphicFrame>
        <p:nvGraphicFramePr>
          <p:cNvPr id="5" name="Table 5">
            <a:extLst>
              <a:ext uri="{FF2B5EF4-FFF2-40B4-BE49-F238E27FC236}">
                <a16:creationId xmlns:a16="http://schemas.microsoft.com/office/drawing/2014/main" id="{14E2B6E3-839B-5E6E-9DA0-0ECD5C68764A}"/>
              </a:ext>
            </a:extLst>
          </p:cNvPr>
          <p:cNvGraphicFramePr>
            <a:graphicFrameLocks noGrp="1"/>
          </p:cNvGraphicFramePr>
          <p:nvPr>
            <p:extLst>
              <p:ext uri="{D42A27DB-BD31-4B8C-83A1-F6EECF244321}">
                <p14:modId xmlns:p14="http://schemas.microsoft.com/office/powerpoint/2010/main" val="1257887850"/>
              </p:ext>
            </p:extLst>
          </p:nvPr>
        </p:nvGraphicFramePr>
        <p:xfrm>
          <a:off x="1185316" y="904331"/>
          <a:ext cx="9831266" cy="5547177"/>
        </p:xfrm>
        <a:graphic>
          <a:graphicData uri="http://schemas.openxmlformats.org/drawingml/2006/table">
            <a:tbl>
              <a:tblPr firstRow="1" bandRow="1">
                <a:tableStyleId>{5C22544A-7EE6-4342-B048-85BDC9FD1C3A}</a:tableStyleId>
              </a:tblPr>
              <a:tblGrid>
                <a:gridCol w="1716689">
                  <a:extLst>
                    <a:ext uri="{9D8B030D-6E8A-4147-A177-3AD203B41FA5}">
                      <a16:colId xmlns:a16="http://schemas.microsoft.com/office/drawing/2014/main" val="2001881162"/>
                    </a:ext>
                  </a:extLst>
                </a:gridCol>
                <a:gridCol w="4310041">
                  <a:extLst>
                    <a:ext uri="{9D8B030D-6E8A-4147-A177-3AD203B41FA5}">
                      <a16:colId xmlns:a16="http://schemas.microsoft.com/office/drawing/2014/main" val="3060360469"/>
                    </a:ext>
                  </a:extLst>
                </a:gridCol>
                <a:gridCol w="3804536">
                  <a:extLst>
                    <a:ext uri="{9D8B030D-6E8A-4147-A177-3AD203B41FA5}">
                      <a16:colId xmlns:a16="http://schemas.microsoft.com/office/drawing/2014/main" val="4152309828"/>
                    </a:ext>
                  </a:extLst>
                </a:gridCol>
              </a:tblGrid>
              <a:tr h="887328">
                <a:tc>
                  <a:txBody>
                    <a:bodyPr/>
                    <a:lstStyle/>
                    <a:p>
                      <a:pPr algn="ctr"/>
                      <a:r>
                        <a:rPr lang="en-GB" dirty="0"/>
                        <a:t>Submit in AP </a:t>
                      </a:r>
                      <a:endParaRPr lang="en-US"/>
                    </a:p>
                    <a:p>
                      <a:pPr lvl="0" algn="ctr">
                        <a:buNone/>
                      </a:pPr>
                      <a:r>
                        <a:rPr lang="en-GB" dirty="0"/>
                        <a:t>(6 month period)</a:t>
                      </a:r>
                    </a:p>
                  </a:txBody>
                  <a:tcPr/>
                </a:tc>
                <a:tc>
                  <a:txBody>
                    <a:bodyPr/>
                    <a:lstStyle/>
                    <a:p>
                      <a:pPr algn="ctr"/>
                      <a:r>
                        <a:rPr lang="en-GB" dirty="0"/>
                        <a:t>Aim</a:t>
                      </a:r>
                    </a:p>
                  </a:txBody>
                  <a:tcPr/>
                </a:tc>
                <a:tc>
                  <a:txBody>
                    <a:bodyPr/>
                    <a:lstStyle/>
                    <a:p>
                      <a:pPr algn="ctr"/>
                      <a:r>
                        <a:rPr lang="en-GB" dirty="0"/>
                        <a:t>What you need to do</a:t>
                      </a:r>
                    </a:p>
                  </a:txBody>
                  <a:tcPr/>
                </a:tc>
                <a:extLst>
                  <a:ext uri="{0D108BD9-81ED-4DB2-BD59-A6C34878D82A}">
                    <a16:rowId xmlns:a16="http://schemas.microsoft.com/office/drawing/2014/main" val="31592062"/>
                  </a:ext>
                </a:extLst>
              </a:tr>
              <a:tr h="354931">
                <a:tc>
                  <a:txBody>
                    <a:bodyPr/>
                    <a:lstStyle/>
                    <a:p>
                      <a:pPr algn="ctr"/>
                      <a:r>
                        <a:rPr lang="en-GB" sz="1600" kern="1200">
                          <a:solidFill>
                            <a:schemeClr val="accent2">
                              <a:lumMod val="75000"/>
                            </a:schemeClr>
                          </a:solidFill>
                          <a:latin typeface="+mn-lt"/>
                          <a:ea typeface="+mn-ea"/>
                          <a:cs typeface="+mn-cs"/>
                        </a:rPr>
                        <a:t>AP33 </a:t>
                      </a:r>
                      <a:endParaRPr lang="en-GB" sz="1600" kern="1200" dirty="0">
                        <a:solidFill>
                          <a:schemeClr val="accent2">
                            <a:lumMod val="75000"/>
                          </a:schemeClr>
                        </a:solidFill>
                        <a:latin typeface="+mn-lt"/>
                        <a:ea typeface="+mn-ea"/>
                        <a:cs typeface="+mn-cs"/>
                      </a:endParaRPr>
                    </a:p>
                  </a:txBody>
                  <a:tcPr>
                    <a:solidFill>
                      <a:schemeClr val="accent1">
                        <a:lumMod val="20000"/>
                        <a:lumOff val="80000"/>
                      </a:schemeClr>
                    </a:solidFill>
                  </a:tcPr>
                </a:tc>
                <a:tc>
                  <a:txBody>
                    <a:bodyPr/>
                    <a:lstStyle/>
                    <a:p>
                      <a:pPr algn="ctr"/>
                      <a:r>
                        <a:rPr lang="en-GB" sz="1600">
                          <a:solidFill>
                            <a:schemeClr val="accent2">
                              <a:lumMod val="75000"/>
                            </a:schemeClr>
                          </a:solidFill>
                        </a:rPr>
                        <a:t>Submit proposal (XX) for AP35-38</a:t>
                      </a:r>
                    </a:p>
                  </a:txBody>
                  <a:tcPr>
                    <a:solidFill>
                      <a:schemeClr val="accent1">
                        <a:lumMod val="20000"/>
                        <a:lumOff val="80000"/>
                      </a:schemeClr>
                    </a:solidFill>
                  </a:tcPr>
                </a:tc>
                <a:tc>
                  <a:txBody>
                    <a:bodyPr/>
                    <a:lstStyle/>
                    <a:p>
                      <a:pPr marL="0" lvl="0" algn="ctr">
                        <a:buNone/>
                      </a:pPr>
                      <a:r>
                        <a:rPr lang="en-GB" sz="1600" kern="1200">
                          <a:solidFill>
                            <a:schemeClr val="accent2">
                              <a:lumMod val="75000"/>
                            </a:schemeClr>
                          </a:solidFill>
                          <a:latin typeface="+mn-lt"/>
                          <a:ea typeface="+mn-ea"/>
                          <a:cs typeface="+mn-cs"/>
                        </a:rPr>
                        <a:t>Request time for AP35 – for 1 Allocation period only</a:t>
                      </a:r>
                      <a:endParaRPr lang="en-GB" sz="1600" kern="1200" dirty="0">
                        <a:solidFill>
                          <a:schemeClr val="accent2">
                            <a:lumMod val="75000"/>
                          </a:schemeClr>
                        </a:solidFill>
                        <a:latin typeface="+mn-lt"/>
                        <a:ea typeface="+mn-ea"/>
                        <a:cs typeface="+mn-cs"/>
                      </a:endParaRPr>
                    </a:p>
                  </a:txBody>
                  <a:tcPr>
                    <a:solidFill>
                      <a:schemeClr val="accent1">
                        <a:lumMod val="20000"/>
                        <a:lumOff val="80000"/>
                      </a:schemeClr>
                    </a:solidFill>
                  </a:tcPr>
                </a:tc>
                <a:extLst>
                  <a:ext uri="{0D108BD9-81ED-4DB2-BD59-A6C34878D82A}">
                    <a16:rowId xmlns:a16="http://schemas.microsoft.com/office/drawing/2014/main" val="1259601969"/>
                  </a:ext>
                </a:extLst>
              </a:tr>
              <a:tr h="354931">
                <a:tc>
                  <a:txBody>
                    <a:bodyPr/>
                    <a:lstStyle/>
                    <a:p>
                      <a:pPr algn="ctr"/>
                      <a:r>
                        <a:rPr lang="en-GB" sz="1600" kern="1200">
                          <a:solidFill>
                            <a:schemeClr val="accent2">
                              <a:lumMod val="75000"/>
                            </a:schemeClr>
                          </a:solidFill>
                          <a:latin typeface="+mn-lt"/>
                          <a:ea typeface="+mn-ea"/>
                          <a:cs typeface="+mn-cs"/>
                        </a:rPr>
                        <a:t>AP34</a:t>
                      </a:r>
                      <a:endParaRPr lang="en-GB" sz="1600" kern="1200" dirty="0">
                        <a:solidFill>
                          <a:schemeClr val="accent2">
                            <a:lumMod val="75000"/>
                          </a:schemeClr>
                        </a:solidFill>
                        <a:latin typeface="+mn-lt"/>
                        <a:ea typeface="+mn-ea"/>
                        <a:cs typeface="+mn-cs"/>
                      </a:endParaRPr>
                    </a:p>
                  </a:txBody>
                  <a:tcPr>
                    <a:solidFill>
                      <a:schemeClr val="accent1">
                        <a:lumMod val="20000"/>
                        <a:lumOff val="80000"/>
                      </a:schemeClr>
                    </a:solidFill>
                  </a:tcPr>
                </a:tc>
                <a:tc>
                  <a:txBody>
                    <a:bodyPr/>
                    <a:lstStyle/>
                    <a:p>
                      <a:pPr algn="ctr"/>
                      <a:r>
                        <a:rPr lang="en-GB" sz="1600">
                          <a:solidFill>
                            <a:schemeClr val="accent2">
                              <a:lumMod val="75000"/>
                            </a:schemeClr>
                          </a:solidFill>
                        </a:rPr>
                        <a:t>Request time for AP36</a:t>
                      </a:r>
                    </a:p>
                  </a:txBody>
                  <a:tcPr>
                    <a:solidFill>
                      <a:schemeClr val="accent1">
                        <a:lumMod val="20000"/>
                        <a:lumOff val="80000"/>
                      </a:schemeClr>
                    </a:solidFill>
                  </a:tcPr>
                </a:tc>
                <a:tc>
                  <a:txBody>
                    <a:bodyPr/>
                    <a:lstStyle/>
                    <a:p>
                      <a:pPr marL="0" algn="ctr" rtl="0" eaLnBrk="1" latinLnBrk="0" hangingPunct="1"/>
                      <a:r>
                        <a:rPr lang="en-GB" sz="1600" kern="1200">
                          <a:solidFill>
                            <a:schemeClr val="accent2">
                              <a:lumMod val="75000"/>
                            </a:schemeClr>
                          </a:solidFill>
                          <a:latin typeface="+mn-lt"/>
                          <a:ea typeface="+mn-ea"/>
                          <a:cs typeface="+mn-cs"/>
                        </a:rPr>
                        <a:t>No report - Request for time</a:t>
                      </a:r>
                      <a:endParaRPr lang="en-GB" sz="1600" kern="1200" dirty="0">
                        <a:solidFill>
                          <a:schemeClr val="accent2">
                            <a:lumMod val="75000"/>
                          </a:schemeClr>
                        </a:solidFill>
                        <a:latin typeface="+mn-lt"/>
                        <a:ea typeface="+mn-ea"/>
                        <a:cs typeface="+mn-cs"/>
                      </a:endParaRPr>
                    </a:p>
                  </a:txBody>
                  <a:tcPr>
                    <a:solidFill>
                      <a:schemeClr val="accent1">
                        <a:lumMod val="20000"/>
                        <a:lumOff val="80000"/>
                      </a:schemeClr>
                    </a:solidFill>
                  </a:tcPr>
                </a:tc>
                <a:extLst>
                  <a:ext uri="{0D108BD9-81ED-4DB2-BD59-A6C34878D82A}">
                    <a16:rowId xmlns:a16="http://schemas.microsoft.com/office/drawing/2014/main" val="1509693168"/>
                  </a:ext>
                </a:extLst>
              </a:tr>
              <a:tr h="354931">
                <a:tc>
                  <a:txBody>
                    <a:bodyPr/>
                    <a:lstStyle/>
                    <a:p>
                      <a:pPr algn="ctr"/>
                      <a:r>
                        <a:rPr lang="en-GB" sz="1600">
                          <a:solidFill>
                            <a:schemeClr val="accent2">
                              <a:lumMod val="75000"/>
                            </a:schemeClr>
                          </a:solidFill>
                        </a:rPr>
                        <a:t>AP35</a:t>
                      </a:r>
                      <a:endParaRPr lang="en-GB" sz="1600" dirty="0">
                        <a:solidFill>
                          <a:schemeClr val="accent2">
                            <a:lumMod val="75000"/>
                          </a:schemeClr>
                        </a:solidFill>
                      </a:endParaRPr>
                    </a:p>
                  </a:txBody>
                  <a:tcPr>
                    <a:solidFill>
                      <a:schemeClr val="accent5">
                        <a:lumMod val="20000"/>
                        <a:lumOff val="80000"/>
                      </a:schemeClr>
                    </a:solidFill>
                  </a:tcPr>
                </a:tc>
                <a:tc>
                  <a:txBody>
                    <a:bodyPr/>
                    <a:lstStyle/>
                    <a:p>
                      <a:pPr algn="ctr"/>
                      <a:r>
                        <a:rPr lang="en-GB" sz="1600">
                          <a:solidFill>
                            <a:schemeClr val="accent2">
                              <a:lumMod val="75000"/>
                            </a:schemeClr>
                          </a:solidFill>
                        </a:rPr>
                        <a:t>Request time for AP37</a:t>
                      </a:r>
                    </a:p>
                  </a:txBody>
                  <a:tcPr>
                    <a:solidFill>
                      <a:schemeClr val="accent1">
                        <a:lumMod val="20000"/>
                        <a:lumOff val="80000"/>
                      </a:schemeClr>
                    </a:solidFill>
                  </a:tcPr>
                </a:tc>
                <a:tc>
                  <a:txBody>
                    <a:bodyPr/>
                    <a:lstStyle/>
                    <a:p>
                      <a:pPr algn="ctr"/>
                      <a:r>
                        <a:rPr lang="en-GB" sz="1600">
                          <a:solidFill>
                            <a:schemeClr val="accent2">
                              <a:lumMod val="75000"/>
                            </a:schemeClr>
                          </a:solidFill>
                        </a:rPr>
                        <a:t>Submit 6-month report for AP35</a:t>
                      </a:r>
                    </a:p>
                  </a:txBody>
                  <a:tcPr>
                    <a:solidFill>
                      <a:schemeClr val="accent1">
                        <a:lumMod val="20000"/>
                        <a:lumOff val="80000"/>
                      </a:schemeClr>
                    </a:solidFill>
                  </a:tcPr>
                </a:tc>
                <a:extLst>
                  <a:ext uri="{0D108BD9-81ED-4DB2-BD59-A6C34878D82A}">
                    <a16:rowId xmlns:a16="http://schemas.microsoft.com/office/drawing/2014/main" val="3896961043"/>
                  </a:ext>
                </a:extLst>
              </a:tr>
              <a:tr h="354931">
                <a:tc>
                  <a:txBody>
                    <a:bodyPr/>
                    <a:lstStyle/>
                    <a:p>
                      <a:pPr algn="ctr"/>
                      <a:r>
                        <a:rPr lang="en-GB" sz="1600">
                          <a:solidFill>
                            <a:schemeClr val="accent2">
                              <a:lumMod val="75000"/>
                            </a:schemeClr>
                          </a:solidFill>
                        </a:rPr>
                        <a:t>AP36</a:t>
                      </a:r>
                      <a:endParaRPr lang="en-GB" sz="1600" dirty="0">
                        <a:solidFill>
                          <a:schemeClr val="accent2">
                            <a:lumMod val="75000"/>
                          </a:schemeClr>
                        </a:solidFill>
                      </a:endParaRPr>
                    </a:p>
                  </a:txBody>
                  <a:tcPr>
                    <a:solidFill>
                      <a:schemeClr val="accent5">
                        <a:lumMod val="20000"/>
                        <a:lumOff val="80000"/>
                      </a:schemeClr>
                    </a:solidFill>
                  </a:tcPr>
                </a:tc>
                <a:tc>
                  <a:txBody>
                    <a:bodyPr/>
                    <a:lstStyle/>
                    <a:p>
                      <a:pPr algn="ctr"/>
                      <a:r>
                        <a:rPr lang="en-GB" sz="1600">
                          <a:solidFill>
                            <a:schemeClr val="accent2">
                              <a:lumMod val="75000"/>
                            </a:schemeClr>
                          </a:solidFill>
                        </a:rPr>
                        <a:t>Request time for AP38</a:t>
                      </a:r>
                    </a:p>
                  </a:txBody>
                  <a:tcPr>
                    <a:solidFill>
                      <a:schemeClr val="accent1">
                        <a:lumMod val="20000"/>
                        <a:lumOff val="80000"/>
                      </a:schemeClr>
                    </a:solidFill>
                  </a:tcPr>
                </a:tc>
                <a:tc>
                  <a:txBody>
                    <a:bodyPr/>
                    <a:lstStyle/>
                    <a:p>
                      <a:pPr algn="ctr"/>
                      <a:r>
                        <a:rPr lang="en-GB" sz="1600">
                          <a:solidFill>
                            <a:schemeClr val="accent2">
                              <a:lumMod val="75000"/>
                            </a:schemeClr>
                          </a:solidFill>
                        </a:rPr>
                        <a:t>Submit 6-month report for AP36</a:t>
                      </a:r>
                    </a:p>
                  </a:txBody>
                  <a:tcPr>
                    <a:solidFill>
                      <a:schemeClr val="accent1">
                        <a:lumMod val="20000"/>
                        <a:lumOff val="80000"/>
                      </a:schemeClr>
                    </a:solidFill>
                  </a:tcPr>
                </a:tc>
                <a:extLst>
                  <a:ext uri="{0D108BD9-81ED-4DB2-BD59-A6C34878D82A}">
                    <a16:rowId xmlns:a16="http://schemas.microsoft.com/office/drawing/2014/main" val="353349861"/>
                  </a:ext>
                </a:extLst>
              </a:tr>
              <a:tr h="354931">
                <a:tc>
                  <a:txBody>
                    <a:bodyPr/>
                    <a:lstStyle/>
                    <a:p>
                      <a:pPr algn="ctr"/>
                      <a:r>
                        <a:rPr lang="en-GB" sz="1600">
                          <a:solidFill>
                            <a:schemeClr val="accent2">
                              <a:lumMod val="75000"/>
                            </a:schemeClr>
                          </a:solidFill>
                        </a:rPr>
                        <a:t>AP37</a:t>
                      </a:r>
                      <a:endParaRPr lang="en-GB" sz="1600" dirty="0">
                        <a:solidFill>
                          <a:schemeClr val="accent2">
                            <a:lumMod val="75000"/>
                          </a:schemeClr>
                        </a:solidFill>
                      </a:endParaRPr>
                    </a:p>
                  </a:txBody>
                  <a:tcPr>
                    <a:solidFill>
                      <a:schemeClr val="accent5">
                        <a:lumMod val="20000"/>
                        <a:lumOff val="80000"/>
                      </a:schemeClr>
                    </a:solidFill>
                  </a:tcPr>
                </a:tc>
                <a:tc>
                  <a:txBody>
                    <a:bodyPr/>
                    <a:lstStyle/>
                    <a:p>
                      <a:pPr marL="0" marR="0" lvl="0" indent="0" algn="ctr">
                        <a:lnSpc>
                          <a:spcPct val="100000"/>
                        </a:lnSpc>
                        <a:spcBef>
                          <a:spcPts val="0"/>
                        </a:spcBef>
                        <a:spcAft>
                          <a:spcPts val="0"/>
                        </a:spcAft>
                        <a:buNone/>
                      </a:pPr>
                      <a:r>
                        <a:rPr lang="en-GB" sz="1600" b="0" i="0" u="none" strike="noStrike" noProof="0">
                          <a:solidFill>
                            <a:schemeClr val="accent2">
                              <a:lumMod val="75000"/>
                            </a:schemeClr>
                          </a:solidFill>
                          <a:latin typeface="Calibri"/>
                          <a:ea typeface="Calibri"/>
                          <a:cs typeface="Calibri"/>
                        </a:rPr>
                        <a:t>Request time for AP39 </a:t>
                      </a:r>
                      <a:endParaRPr lang="en-US"/>
                    </a:p>
                    <a:p>
                      <a:pPr marL="0" marR="0" lvl="0" indent="0" algn="ctr">
                        <a:lnSpc>
                          <a:spcPct val="100000"/>
                        </a:lnSpc>
                        <a:spcBef>
                          <a:spcPts val="0"/>
                        </a:spcBef>
                        <a:spcAft>
                          <a:spcPts val="0"/>
                        </a:spcAft>
                        <a:buNone/>
                      </a:pPr>
                      <a:r>
                        <a:rPr lang="en-GB" sz="1600" b="0" i="0" u="none" strike="noStrike" noProof="0">
                          <a:solidFill>
                            <a:schemeClr val="accent2">
                              <a:lumMod val="75000"/>
                            </a:schemeClr>
                          </a:solidFill>
                          <a:latin typeface="Calibri"/>
                          <a:ea typeface="Calibri"/>
                          <a:cs typeface="Calibri"/>
                        </a:rPr>
                        <a:t>– if continuing</a:t>
                      </a:r>
                    </a:p>
                    <a:p>
                      <a:pPr marL="0" marR="0" lvl="0" indent="0" algn="ctr">
                        <a:lnSpc>
                          <a:spcPct val="100000"/>
                        </a:lnSpc>
                        <a:spcBef>
                          <a:spcPts val="0"/>
                        </a:spcBef>
                        <a:spcAft>
                          <a:spcPts val="0"/>
                        </a:spcAft>
                        <a:buNone/>
                      </a:pPr>
                      <a:r>
                        <a:rPr lang="en-GB" sz="1600" b="0" i="0" u="none" strike="noStrike" noProof="0">
                          <a:solidFill>
                            <a:schemeClr val="accent2">
                              <a:lumMod val="75000"/>
                            </a:schemeClr>
                          </a:solidFill>
                          <a:latin typeface="Calibri"/>
                          <a:ea typeface="Calibri"/>
                          <a:cs typeface="Calibri"/>
                        </a:rPr>
                        <a:t>Submit continuation proposal (XXX) for AP39-42</a:t>
                      </a:r>
                      <a:endParaRPr lang="en-GB"/>
                    </a:p>
                  </a:txBody>
                  <a:tcPr>
                    <a:solidFill>
                      <a:schemeClr val="accent6">
                        <a:lumMod val="20000"/>
                        <a:lumOff val="80000"/>
                      </a:schemeClr>
                    </a:solidFill>
                  </a:tcPr>
                </a:tc>
                <a:tc>
                  <a:txBody>
                    <a:bodyPr/>
                    <a:lstStyle/>
                    <a:p>
                      <a:pPr lvl="0" algn="ctr">
                        <a:buNone/>
                      </a:pPr>
                      <a:r>
                        <a:rPr lang="en-GB" sz="1600" b="0" i="0" u="none" strike="noStrike" noProof="0">
                          <a:solidFill>
                            <a:schemeClr val="accent2">
                              <a:lumMod val="75000"/>
                            </a:schemeClr>
                          </a:solidFill>
                          <a:latin typeface="Calibri"/>
                          <a:ea typeface="Calibri"/>
                          <a:cs typeface="Calibri"/>
                        </a:rPr>
                        <a:t>Submit 18-month report for AP35-37 if </a:t>
                      </a:r>
                      <a:r>
                        <a:rPr lang="en-GB" sz="1600" b="0" i="0" u="none" strike="noStrike" noProof="0" err="1">
                          <a:solidFill>
                            <a:schemeClr val="accent2">
                              <a:lumMod val="75000"/>
                            </a:schemeClr>
                          </a:solidFill>
                          <a:latin typeface="Calibri"/>
                          <a:ea typeface="Calibri"/>
                          <a:cs typeface="Calibri"/>
                        </a:rPr>
                        <a:t>continu</a:t>
                      </a:r>
                      <a:r>
                        <a:rPr lang="en-GB" sz="1600" b="0" i="0" u="none" strike="noStrike" noProof="0" dirty="0">
                          <a:solidFill>
                            <a:schemeClr val="accent2">
                              <a:lumMod val="75000"/>
                            </a:schemeClr>
                          </a:solidFill>
                          <a:latin typeface="Calibri"/>
                          <a:ea typeface="Calibri"/>
                          <a:cs typeface="Calibri"/>
                        </a:rPr>
                        <a:t>ing</a:t>
                      </a:r>
                    </a:p>
                    <a:p>
                      <a:pPr lvl="0" algn="ctr">
                        <a:buNone/>
                      </a:pPr>
                      <a:r>
                        <a:rPr lang="en-US" sz="1600" b="0" i="0" u="none" strike="noStrike" noProof="0">
                          <a:solidFill>
                            <a:schemeClr val="accent2">
                              <a:lumMod val="75000"/>
                            </a:schemeClr>
                          </a:solidFill>
                          <a:latin typeface="Calibri"/>
                          <a:ea typeface="Calibri"/>
                          <a:cs typeface="Calibri"/>
                        </a:rPr>
                        <a:t>If ending 6 monthly report for AP37</a:t>
                      </a:r>
                      <a:endParaRPr lang="en-GB" sz="1600" b="0" i="0" u="none" strike="noStrike" noProof="0" dirty="0">
                        <a:solidFill>
                          <a:schemeClr val="accent2">
                            <a:lumMod val="75000"/>
                          </a:schemeClr>
                        </a:solidFill>
                        <a:latin typeface="Calibri"/>
                        <a:ea typeface="Calibri"/>
                        <a:cs typeface="Calibri"/>
                      </a:endParaRPr>
                    </a:p>
                  </a:txBody>
                  <a:tcPr>
                    <a:solidFill>
                      <a:schemeClr val="accent6">
                        <a:lumMod val="20000"/>
                        <a:lumOff val="80000"/>
                      </a:schemeClr>
                    </a:solidFill>
                  </a:tcPr>
                </a:tc>
                <a:extLst>
                  <a:ext uri="{0D108BD9-81ED-4DB2-BD59-A6C34878D82A}">
                    <a16:rowId xmlns:a16="http://schemas.microsoft.com/office/drawing/2014/main" val="4042688727"/>
                  </a:ext>
                </a:extLst>
              </a:tr>
              <a:tr h="315471">
                <a:tc>
                  <a:txBody>
                    <a:bodyPr/>
                    <a:lstStyle/>
                    <a:p>
                      <a:pPr algn="ctr"/>
                      <a:r>
                        <a:rPr lang="en-GB" sz="1600" kern="1200">
                          <a:solidFill>
                            <a:schemeClr val="accent2">
                              <a:lumMod val="75000"/>
                            </a:schemeClr>
                          </a:solidFill>
                          <a:latin typeface="+mn-lt"/>
                          <a:ea typeface="+mn-ea"/>
                          <a:cs typeface="+mn-cs"/>
                        </a:rPr>
                        <a:t>AP38 (Oct-25-Mar-26)</a:t>
                      </a:r>
                      <a:endParaRPr lang="en-GB" sz="1600" kern="1200" dirty="0">
                        <a:solidFill>
                          <a:schemeClr val="accent2">
                            <a:lumMod val="75000"/>
                          </a:schemeClr>
                        </a:solidFill>
                        <a:latin typeface="+mn-lt"/>
                        <a:ea typeface="+mn-ea"/>
                        <a:cs typeface="+mn-cs"/>
                      </a:endParaRPr>
                    </a:p>
                  </a:txBody>
                  <a:tcPr>
                    <a:solidFill>
                      <a:schemeClr val="accent5">
                        <a:lumMod val="20000"/>
                        <a:lumOff val="80000"/>
                      </a:schemeClr>
                    </a:solidFill>
                  </a:tcPr>
                </a:tc>
                <a:tc>
                  <a:txBody>
                    <a:bodyPr/>
                    <a:lstStyle/>
                    <a:p>
                      <a:pPr marL="0" marR="0" lvl="0" indent="0" algn="ctr">
                        <a:lnSpc>
                          <a:spcPct val="100000"/>
                        </a:lnSpc>
                        <a:spcBef>
                          <a:spcPts val="0"/>
                        </a:spcBef>
                        <a:spcAft>
                          <a:spcPts val="0"/>
                        </a:spcAft>
                        <a:buNone/>
                      </a:pPr>
                      <a:r>
                        <a:rPr lang="en-GB" sz="1600" b="0" i="0" u="none" strike="noStrike" noProof="0">
                          <a:solidFill>
                            <a:schemeClr val="accent2">
                              <a:lumMod val="75000"/>
                            </a:schemeClr>
                          </a:solidFill>
                          <a:latin typeface="Calibri"/>
                          <a:ea typeface="Calibri"/>
                          <a:cs typeface="Calibri"/>
                        </a:rPr>
                        <a:t>Request time for AP40 (Oct-26-Mar-27)</a:t>
                      </a:r>
                    </a:p>
                  </a:txBody>
                  <a:tcPr>
                    <a:solidFill>
                      <a:schemeClr val="accent6">
                        <a:lumMod val="20000"/>
                        <a:lumOff val="80000"/>
                      </a:schemeClr>
                    </a:solidFill>
                  </a:tcPr>
                </a:tc>
                <a:tc>
                  <a:txBody>
                    <a:bodyPr/>
                    <a:lstStyle/>
                    <a:p>
                      <a:pPr lvl="0" algn="ctr">
                        <a:buNone/>
                      </a:pPr>
                      <a:r>
                        <a:rPr lang="en-GB" sz="1600" dirty="0">
                          <a:solidFill>
                            <a:schemeClr val="accent2">
                              <a:lumMod val="75000"/>
                            </a:schemeClr>
                          </a:solidFill>
                        </a:rPr>
                        <a:t>If not continuing: Submit final report for (XX) in AP35-38 </a:t>
                      </a:r>
                    </a:p>
                    <a:p>
                      <a:pPr lvl="0" algn="ctr">
                        <a:buNone/>
                      </a:pPr>
                      <a:r>
                        <a:rPr lang="en-GB" sz="1600">
                          <a:solidFill>
                            <a:schemeClr val="accent2">
                              <a:lumMod val="75000"/>
                            </a:schemeClr>
                          </a:solidFill>
                        </a:rPr>
                        <a:t>If new/continuing proposal 6 month for AP38</a:t>
                      </a:r>
                      <a:endParaRPr lang="en-GB" sz="1600" dirty="0">
                        <a:solidFill>
                          <a:schemeClr val="accent2">
                            <a:lumMod val="75000"/>
                          </a:schemeClr>
                        </a:solidFill>
                      </a:endParaRPr>
                    </a:p>
                  </a:txBody>
                  <a:tcPr>
                    <a:solidFill>
                      <a:schemeClr val="accent6">
                        <a:lumMod val="20000"/>
                        <a:lumOff val="80000"/>
                      </a:schemeClr>
                    </a:solidFill>
                  </a:tcPr>
                </a:tc>
                <a:extLst>
                  <a:ext uri="{0D108BD9-81ED-4DB2-BD59-A6C34878D82A}">
                    <a16:rowId xmlns:a16="http://schemas.microsoft.com/office/drawing/2014/main" val="3811079428"/>
                  </a:ext>
                </a:extLst>
              </a:tr>
              <a:tr h="519984">
                <a:tc>
                  <a:txBody>
                    <a:bodyPr/>
                    <a:lstStyle/>
                    <a:p>
                      <a:pPr algn="ctr"/>
                      <a:r>
                        <a:rPr lang="en-GB" sz="1600">
                          <a:solidFill>
                            <a:schemeClr val="accent2">
                              <a:lumMod val="75000"/>
                            </a:schemeClr>
                          </a:solidFill>
                        </a:rPr>
                        <a:t>AP39 (Apr-Sep-26)</a:t>
                      </a:r>
                      <a:endParaRPr lang="en-GB" sz="1600" dirty="0">
                        <a:solidFill>
                          <a:schemeClr val="accent2">
                            <a:lumMod val="75000"/>
                          </a:schemeClr>
                        </a:solidFill>
                      </a:endParaRPr>
                    </a:p>
                  </a:txBody>
                  <a:tcPr>
                    <a:solidFill>
                      <a:schemeClr val="accent5">
                        <a:lumMod val="20000"/>
                        <a:lumOff val="80000"/>
                      </a:schemeClr>
                    </a:solidFill>
                  </a:tcPr>
                </a:tc>
                <a:tc>
                  <a:txBody>
                    <a:bodyPr/>
                    <a:lstStyle/>
                    <a:p>
                      <a:pPr lvl="0" algn="ctr">
                        <a:buNone/>
                      </a:pPr>
                      <a:r>
                        <a:rPr lang="en-GB" sz="1600">
                          <a:solidFill>
                            <a:schemeClr val="accent2">
                              <a:lumMod val="75000"/>
                            </a:schemeClr>
                          </a:solidFill>
                        </a:rPr>
                        <a:t>Request time for AP41 (Apr-Sep26)</a:t>
                      </a:r>
                      <a:endParaRPr lang="en-US"/>
                    </a:p>
                  </a:txBody>
                  <a:tcPr>
                    <a:solidFill>
                      <a:schemeClr val="accent6">
                        <a:lumMod val="20000"/>
                        <a:lumOff val="80000"/>
                      </a:schemeClr>
                    </a:solidFill>
                  </a:tcPr>
                </a:tc>
                <a:tc>
                  <a:txBody>
                    <a:bodyPr/>
                    <a:lstStyle/>
                    <a:p>
                      <a:pPr lvl="0" algn="ctr">
                        <a:buNone/>
                      </a:pPr>
                      <a:r>
                        <a:rPr lang="en-GB" sz="1600" kern="1200" noProof="0">
                          <a:solidFill>
                            <a:schemeClr val="accent2">
                              <a:lumMod val="75000"/>
                            </a:schemeClr>
                          </a:solidFill>
                          <a:latin typeface="+mn-lt"/>
                          <a:ea typeface="+mn-ea"/>
                          <a:cs typeface="+mn-cs"/>
                        </a:rPr>
                        <a:t>Submit 6-month report for AP39</a:t>
                      </a:r>
                      <a:endParaRPr lang="en-US" sz="1600" kern="1200">
                        <a:solidFill>
                          <a:schemeClr val="accent2">
                            <a:lumMod val="75000"/>
                          </a:schemeClr>
                        </a:solidFill>
                        <a:latin typeface="+mn-lt"/>
                        <a:ea typeface="+mn-ea"/>
                        <a:cs typeface="+mn-cs"/>
                      </a:endParaRPr>
                    </a:p>
                  </a:txBody>
                  <a:tcPr>
                    <a:solidFill>
                      <a:schemeClr val="accent6">
                        <a:lumMod val="20000"/>
                        <a:lumOff val="80000"/>
                      </a:schemeClr>
                    </a:solidFill>
                  </a:tcPr>
                </a:tc>
                <a:extLst>
                  <a:ext uri="{0D108BD9-81ED-4DB2-BD59-A6C34878D82A}">
                    <a16:rowId xmlns:a16="http://schemas.microsoft.com/office/drawing/2014/main" val="801105781"/>
                  </a:ext>
                </a:extLst>
              </a:tr>
              <a:tr h="519984">
                <a:tc>
                  <a:txBody>
                    <a:bodyPr/>
                    <a:lstStyle/>
                    <a:p>
                      <a:pPr lvl="0" algn="ctr">
                        <a:buNone/>
                      </a:pPr>
                      <a:r>
                        <a:rPr lang="en-GB" sz="1600">
                          <a:solidFill>
                            <a:schemeClr val="accent2">
                              <a:lumMod val="75000"/>
                            </a:schemeClr>
                          </a:solidFill>
                        </a:rPr>
                        <a:t>AP40 (Oct-26-Mar-27)</a:t>
                      </a:r>
                      <a:endParaRPr lang="en-GB" sz="1600" dirty="0">
                        <a:solidFill>
                          <a:schemeClr val="accent2">
                            <a:lumMod val="75000"/>
                          </a:schemeClr>
                        </a:solidFill>
                      </a:endParaRPr>
                    </a:p>
                  </a:txBody>
                  <a:tcPr>
                    <a:solidFill>
                      <a:schemeClr val="accent5">
                        <a:lumMod val="20000"/>
                        <a:lumOff val="80000"/>
                      </a:schemeClr>
                    </a:solidFill>
                  </a:tcPr>
                </a:tc>
                <a:tc>
                  <a:txBody>
                    <a:bodyPr/>
                    <a:lstStyle/>
                    <a:p>
                      <a:pPr lvl="0" algn="ctr">
                        <a:buNone/>
                      </a:pPr>
                      <a:r>
                        <a:rPr lang="en-GB" sz="1600">
                          <a:solidFill>
                            <a:schemeClr val="accent2">
                              <a:lumMod val="75000"/>
                            </a:schemeClr>
                          </a:solidFill>
                        </a:rPr>
                        <a:t>AP42 in DARK PERIOD action TBC</a:t>
                      </a:r>
                      <a:endParaRPr lang="en-US"/>
                    </a:p>
                  </a:txBody>
                  <a:tcPr>
                    <a:solidFill>
                      <a:schemeClr val="accent6">
                        <a:lumMod val="20000"/>
                        <a:lumOff val="80000"/>
                      </a:schemeClr>
                    </a:solidFill>
                  </a:tcPr>
                </a:tc>
                <a:tc>
                  <a:txBody>
                    <a:bodyPr/>
                    <a:lstStyle/>
                    <a:p>
                      <a:pPr lvl="0" algn="ctr">
                        <a:buNone/>
                      </a:pPr>
                      <a:r>
                        <a:rPr lang="en-GB" sz="1600">
                          <a:solidFill>
                            <a:schemeClr val="accent2">
                              <a:lumMod val="75000"/>
                            </a:schemeClr>
                          </a:solidFill>
                        </a:rPr>
                        <a:t>Submit 6-month report for AP40</a:t>
                      </a:r>
                      <a:endParaRPr lang="en-US"/>
                    </a:p>
                  </a:txBody>
                  <a:tcPr>
                    <a:solidFill>
                      <a:schemeClr val="accent6">
                        <a:lumMod val="20000"/>
                        <a:lumOff val="80000"/>
                      </a:schemeClr>
                    </a:solidFill>
                  </a:tcPr>
                </a:tc>
                <a:extLst>
                  <a:ext uri="{0D108BD9-81ED-4DB2-BD59-A6C34878D82A}">
                    <a16:rowId xmlns:a16="http://schemas.microsoft.com/office/drawing/2014/main" val="4101185147"/>
                  </a:ext>
                </a:extLst>
              </a:tr>
            </a:tbl>
          </a:graphicData>
        </a:graphic>
      </p:graphicFrame>
      <p:pic>
        <p:nvPicPr>
          <p:cNvPr id="9" name="Picture 8">
            <a:extLst>
              <a:ext uri="{FF2B5EF4-FFF2-40B4-BE49-F238E27FC236}">
                <a16:creationId xmlns:a16="http://schemas.microsoft.com/office/drawing/2014/main" id="{60E99A70-9C16-18B1-2B79-2182EBC28DAA}"/>
              </a:ext>
            </a:extLst>
          </p:cNvPr>
          <p:cNvPicPr>
            <a:picLocks noChangeAspect="1"/>
          </p:cNvPicPr>
          <p:nvPr/>
        </p:nvPicPr>
        <p:blipFill>
          <a:blip r:embed="rId2"/>
          <a:stretch>
            <a:fillRect/>
          </a:stretch>
        </p:blipFill>
        <p:spPr>
          <a:xfrm>
            <a:off x="8739932" y="108306"/>
            <a:ext cx="3057995" cy="796024"/>
          </a:xfrm>
          <a:prstGeom prst="rect">
            <a:avLst/>
          </a:prstGeom>
        </p:spPr>
      </p:pic>
    </p:spTree>
    <p:extLst>
      <p:ext uri="{BB962C8B-B14F-4D97-AF65-F5344CB8AC3E}">
        <p14:creationId xmlns:p14="http://schemas.microsoft.com/office/powerpoint/2010/main" val="806439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AC98B4B-08C5-DE25-254B-A7F370CC3135}"/>
              </a:ext>
            </a:extLst>
          </p:cNvPr>
          <p:cNvSpPr/>
          <p:nvPr/>
        </p:nvSpPr>
        <p:spPr>
          <a:xfrm>
            <a:off x="731520" y="822960"/>
            <a:ext cx="10515599" cy="521208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ontent Placeholder 3">
            <a:extLst>
              <a:ext uri="{FF2B5EF4-FFF2-40B4-BE49-F238E27FC236}">
                <a16:creationId xmlns:a16="http://schemas.microsoft.com/office/drawing/2014/main" id="{7DBDBE12-FD83-362C-650D-F0018FA784C4}"/>
              </a:ext>
            </a:extLst>
          </p:cNvPr>
          <p:cNvSpPr txBox="1">
            <a:spLocks noGrp="1"/>
          </p:cNvSpPr>
          <p:nvPr>
            <p:ph idx="1"/>
          </p:nvPr>
        </p:nvSpPr>
        <p:spPr>
          <a:xfrm>
            <a:off x="518160" y="993521"/>
            <a:ext cx="10515600" cy="5171159"/>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endParaRPr lang="en-GB" sz="1600" dirty="0"/>
          </a:p>
          <a:p>
            <a:pPr marL="457200" lvl="1" indent="0">
              <a:buNone/>
            </a:pPr>
            <a:r>
              <a:rPr lang="en-GB" sz="1400" b="1" i="1" dirty="0"/>
              <a:t>General BAG proposal information</a:t>
            </a:r>
          </a:p>
          <a:p>
            <a:pPr marL="742950" lvl="1" indent="-285750"/>
            <a:r>
              <a:rPr lang="en-GB" sz="1400" dirty="0"/>
              <a:t>Don’t list collaborators as BAG PIs – only list active members who have projects.</a:t>
            </a:r>
            <a:endParaRPr lang="en-GB" sz="1400" dirty="0">
              <a:ea typeface="Calibri"/>
              <a:cs typeface="Calibri"/>
            </a:endParaRPr>
          </a:p>
          <a:p>
            <a:pPr marL="742950" lvl="1" indent="-285750"/>
            <a:r>
              <a:rPr lang="en-GB" sz="1400"/>
              <a:t>Collaborators should b</a:t>
            </a:r>
            <a:r>
              <a:rPr lang="en-GB" sz="1400" dirty="0"/>
              <a:t>e</a:t>
            </a:r>
            <a:r>
              <a:rPr lang="en-GB" sz="1400"/>
              <a:t> included in science justification of active PIs.</a:t>
            </a:r>
            <a:endParaRPr lang="en-GB" sz="1400">
              <a:ea typeface="Calibri"/>
              <a:cs typeface="Calibri"/>
            </a:endParaRPr>
          </a:p>
          <a:p>
            <a:pPr marL="742950" lvl="1" indent="-285750"/>
            <a:r>
              <a:rPr lang="en-GB" sz="1400" dirty="0"/>
              <a:t>Be explicit about projected usage of each of the instruments required by each PI in the BAG.</a:t>
            </a:r>
          </a:p>
          <a:p>
            <a:pPr marL="742950" lvl="1" indent="-285750"/>
            <a:r>
              <a:rPr lang="en-GB" sz="1400" dirty="0"/>
              <a:t>At the end of each project description add a line to say how much specific instrument time is required for the AP.</a:t>
            </a:r>
          </a:p>
          <a:p>
            <a:pPr marL="742950" lvl="1" indent="-285750"/>
            <a:r>
              <a:rPr lang="en-GB" sz="1400" dirty="0"/>
              <a:t>Provide sufficient preliminary data to aid assessment of the readiness and technical feasibility of the project. </a:t>
            </a:r>
          </a:p>
          <a:p>
            <a:pPr marL="742950" lvl="1" indent="-285750"/>
            <a:r>
              <a:rPr lang="en-GB" sz="1400" dirty="0"/>
              <a:t>If you copy your proposal to create a new (continuing) BAG, please check all information is still relevant, incl. investigators and grants – remove any that are no longer relevant or grants that have expired.</a:t>
            </a:r>
          </a:p>
          <a:p>
            <a:pPr marL="742950" lvl="1" indent="-285750"/>
            <a:endParaRPr lang="en-GB" sz="1400" dirty="0">
              <a:cs typeface="Calibri"/>
            </a:endParaRPr>
          </a:p>
          <a:p>
            <a:pPr marL="457200" lvl="1" indent="0">
              <a:buNone/>
            </a:pPr>
            <a:r>
              <a:rPr lang="en-GB" sz="1400" b="1" i="1" dirty="0">
                <a:cs typeface="Calibri"/>
              </a:rPr>
              <a:t>Reporting guidance </a:t>
            </a:r>
          </a:p>
          <a:p>
            <a:pPr marL="742950" lvl="1" indent="-285750"/>
            <a:r>
              <a:rPr lang="en-GB" sz="1400" dirty="0">
                <a:cs typeface="Calibri"/>
              </a:rPr>
              <a:t>Avoid duplicating information already stated in the science case in the report. Reports should state objectives as context and report observations from beamtime usage.</a:t>
            </a:r>
          </a:p>
          <a:p>
            <a:pPr marL="742950" lvl="1" indent="-285750"/>
            <a:r>
              <a:rPr lang="en-GB" sz="1400" dirty="0">
                <a:cs typeface="Calibri"/>
              </a:rPr>
              <a:t>Please highlight three areas from your research, even if you are not published (proposals are confidential).</a:t>
            </a:r>
          </a:p>
          <a:p>
            <a:pPr marL="742950" lvl="1" indent="-285750"/>
            <a:r>
              <a:rPr lang="en-GB" sz="1400" dirty="0">
                <a:cs typeface="Calibri"/>
              </a:rPr>
              <a:t>Provide a detailed summary of how the sessions in previous AP were used: e.g. (</a:t>
            </a:r>
            <a:r>
              <a:rPr lang="en-GB" sz="1400" dirty="0" err="1">
                <a:cs typeface="Calibri"/>
              </a:rPr>
              <a:t>eBIC</a:t>
            </a:r>
            <a:r>
              <a:rPr lang="en-GB" sz="1400" dirty="0">
                <a:cs typeface="Calibri"/>
              </a:rPr>
              <a:t>) number of samples imaged, number of movies/tilt series collected, resolution obtained, project stage including resolution obtained.</a:t>
            </a:r>
          </a:p>
          <a:p>
            <a:pPr marL="742950" lvl="1" indent="-285750"/>
            <a:r>
              <a:rPr lang="en-GB" sz="1400" dirty="0">
                <a:cs typeface="Calibri"/>
              </a:rPr>
              <a:t>Be clear about output: structures/maps/publications and AP of the session generating the results.</a:t>
            </a:r>
          </a:p>
          <a:p>
            <a:pPr marL="742950" lvl="1" indent="-285750"/>
            <a:endParaRPr lang="en-GB" sz="1200" dirty="0">
              <a:cs typeface="Calibri"/>
            </a:endParaRPr>
          </a:p>
          <a:p>
            <a:pPr marL="742950" lvl="1" indent="-285750"/>
            <a:endParaRPr lang="en-GB" sz="1200" dirty="0">
              <a:cs typeface="Calibri"/>
            </a:endParaRPr>
          </a:p>
          <a:p>
            <a:pPr marL="457200" lvl="1" indent="0">
              <a:buNone/>
            </a:pPr>
            <a:endParaRPr lang="en-GB" sz="1200" dirty="0"/>
          </a:p>
          <a:p>
            <a:pPr marL="742950" lvl="1" indent="-285750"/>
            <a:endParaRPr lang="en-GB" sz="1200" dirty="0"/>
          </a:p>
        </p:txBody>
      </p:sp>
      <p:sp>
        <p:nvSpPr>
          <p:cNvPr id="7" name="TextBox 6">
            <a:extLst>
              <a:ext uri="{FF2B5EF4-FFF2-40B4-BE49-F238E27FC236}">
                <a16:creationId xmlns:a16="http://schemas.microsoft.com/office/drawing/2014/main" id="{3B8D5692-7109-0B72-6629-0F5319F04253}"/>
              </a:ext>
            </a:extLst>
          </p:cNvPr>
          <p:cNvSpPr txBox="1"/>
          <p:nvPr/>
        </p:nvSpPr>
        <p:spPr>
          <a:xfrm>
            <a:off x="838200" y="318862"/>
            <a:ext cx="10515599" cy="400110"/>
          </a:xfrm>
          <a:prstGeom prst="rect">
            <a:avLst/>
          </a:prstGeom>
          <a:noFill/>
        </p:spPr>
        <p:txBody>
          <a:bodyPr wrap="square" rtlCol="0">
            <a:spAutoFit/>
          </a:bodyPr>
          <a:lstStyle/>
          <a:p>
            <a:pPr algn="ctr"/>
            <a:r>
              <a:rPr lang="en-GB" sz="2000" b="1" dirty="0"/>
              <a:t>BAG Proposals – Guidance from reviewers</a:t>
            </a:r>
          </a:p>
        </p:txBody>
      </p:sp>
    </p:spTree>
    <p:extLst>
      <p:ext uri="{BB962C8B-B14F-4D97-AF65-F5344CB8AC3E}">
        <p14:creationId xmlns:p14="http://schemas.microsoft.com/office/powerpoint/2010/main" val="3436447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2" end="1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9B20B-160C-E9EB-16F2-AA39C1447B1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8E497D4-B319-C6FA-53D3-E54024B16847}"/>
              </a:ext>
            </a:extLst>
          </p:cNvPr>
          <p:cNvSpPr/>
          <p:nvPr/>
        </p:nvSpPr>
        <p:spPr>
          <a:xfrm>
            <a:off x="731520" y="923544"/>
            <a:ext cx="10744200" cy="5303520"/>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Chart 2">
            <a:extLst>
              <a:ext uri="{FF2B5EF4-FFF2-40B4-BE49-F238E27FC236}">
                <a16:creationId xmlns:a16="http://schemas.microsoft.com/office/drawing/2014/main" id="{256B8531-F9AB-DC5A-3308-2931FF731893}"/>
              </a:ext>
            </a:extLst>
          </p:cNvPr>
          <p:cNvGraphicFramePr>
            <a:graphicFrameLocks/>
          </p:cNvGraphicFramePr>
          <p:nvPr/>
        </p:nvGraphicFramePr>
        <p:xfrm>
          <a:off x="280481" y="2432708"/>
          <a:ext cx="4268668" cy="260264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17A4BBB1-56E9-BC57-9FED-F4DAF6F3463C}"/>
              </a:ext>
            </a:extLst>
          </p:cNvPr>
          <p:cNvSpPr txBox="1"/>
          <p:nvPr/>
        </p:nvSpPr>
        <p:spPr>
          <a:xfrm>
            <a:off x="785083" y="456207"/>
            <a:ext cx="10675397" cy="6217087"/>
          </a:xfrm>
          <a:prstGeom prst="rect">
            <a:avLst/>
          </a:prstGeom>
          <a:noFill/>
        </p:spPr>
        <p:txBody>
          <a:bodyPr wrap="square" rtlCol="0">
            <a:spAutoFit/>
          </a:bodyPr>
          <a:lstStyle/>
          <a:p>
            <a:pPr marL="285750" indent="-285750">
              <a:buFont typeface="Arial" panose="020B0604020202020204" pitchFamily="34" charset="0"/>
              <a:buChar char="•"/>
            </a:pPr>
            <a:endParaRPr lang="en-GB" b="0" i="0" dirty="0">
              <a:solidFill>
                <a:srgbClr val="000000"/>
              </a:solidFill>
              <a:effectLst/>
              <a:latin typeface="Calibri" panose="020F0502020204030204" pitchFamily="34" charset="0"/>
            </a:endParaRPr>
          </a:p>
          <a:p>
            <a:pPr marL="285750" indent="-285750">
              <a:buFont typeface="Arial" panose="020B0604020202020204" pitchFamily="34" charset="0"/>
              <a:buChar char="•"/>
            </a:pPr>
            <a:endParaRPr lang="en-GB" sz="1400" dirty="0">
              <a:solidFill>
                <a:srgbClr val="000000"/>
              </a:solidFill>
              <a:latin typeface="Calibri" panose="020F0502020204030204" pitchFamily="34" charset="0"/>
            </a:endParaRPr>
          </a:p>
          <a:p>
            <a:r>
              <a:rPr lang="en-GB" sz="1400" b="1" i="1" dirty="0">
                <a:solidFill>
                  <a:srgbClr val="333333"/>
                </a:solidFill>
              </a:rPr>
              <a:t>New proposals</a:t>
            </a:r>
          </a:p>
          <a:p>
            <a:pPr marL="285750" indent="-285750">
              <a:buFont typeface="Arial" panose="020B0604020202020204" pitchFamily="34" charset="0"/>
              <a:buChar char="•"/>
            </a:pPr>
            <a:r>
              <a:rPr lang="en-GB" sz="1400" kern="100" dirty="0">
                <a:latin typeface="Calibri" panose="020F0502020204030204" pitchFamily="34" charset="0"/>
                <a:ea typeface="Calibri" panose="020F0502020204030204" pitchFamily="34" charset="0"/>
                <a:cs typeface="Times New Roman" panose="02020603050405020304" pitchFamily="18" charset="0"/>
              </a:rPr>
              <a:t>Please provide evidence of cells grown on grids/sample distribution on grid and ice thickness (e.g., atlas and grid square overview). If you are planning to use fluorescence, please include fluorescent imaging data either at RT or </a:t>
            </a:r>
            <a:r>
              <a:rPr lang="en-GB" sz="1400" kern="100" dirty="0" err="1">
                <a:latin typeface="Calibri" panose="020F0502020204030204" pitchFamily="34" charset="0"/>
                <a:ea typeface="Calibri" panose="020F0502020204030204" pitchFamily="34" charset="0"/>
                <a:cs typeface="Times New Roman" panose="02020603050405020304" pitchFamily="18" charset="0"/>
              </a:rPr>
              <a:t>cryo</a:t>
            </a:r>
            <a:r>
              <a:rPr lang="en-GB" sz="1400" kern="100" dirty="0">
                <a:latin typeface="Calibri" panose="020F0502020204030204" pitchFamily="34" charset="0"/>
                <a:ea typeface="Calibri" panose="020F0502020204030204" pitchFamily="34" charset="0"/>
                <a:cs typeface="Times New Roman" panose="02020603050405020304" pitchFamily="18" charset="0"/>
              </a:rPr>
              <a:t> temperatures depending on available instrumentation.</a:t>
            </a:r>
          </a:p>
          <a:p>
            <a:pPr marL="285750" indent="-285750">
              <a:buFont typeface="Arial" panose="020B0604020202020204" pitchFamily="34" charset="0"/>
              <a:buChar char="•"/>
            </a:pPr>
            <a:endParaRPr lang="en-GB" b="0" i="0" dirty="0">
              <a:solidFill>
                <a:srgbClr val="000000"/>
              </a:solidFill>
              <a:effectLst/>
              <a:latin typeface="Calibri" panose="020F0502020204030204" pitchFamily="34" charset="0"/>
            </a:endParaRPr>
          </a:p>
          <a:p>
            <a:pPr fontAlgn="base"/>
            <a:r>
              <a:rPr lang="en-GB" sz="1400" b="1" i="1" dirty="0"/>
              <a:t>For renewal or extension of </a:t>
            </a:r>
            <a:r>
              <a:rPr lang="en-GB" sz="1400" b="1" i="1" dirty="0" err="1"/>
              <a:t>cryoFIEB</a:t>
            </a:r>
            <a:r>
              <a:rPr lang="en-GB" sz="1400" b="1" i="1" dirty="0"/>
              <a:t>-SEM lamella projects</a:t>
            </a:r>
            <a:endParaRPr lang="en-US" sz="1400" b="1" i="1" dirty="0"/>
          </a:p>
          <a:p>
            <a:pPr marL="285750" indent="-285750" fontAlgn="base">
              <a:buFont typeface="Arial" panose="020B0604020202020204" pitchFamily="34" charset="0"/>
              <a:buChar char="•"/>
            </a:pPr>
            <a:r>
              <a:rPr lang="en-GB" sz="1400" dirty="0"/>
              <a:t>Please provide evidence on how your last beamtime was used. How successful was it? e.g. how many </a:t>
            </a:r>
            <a:r>
              <a:rPr lang="en-GB" sz="1400" dirty="0" err="1"/>
              <a:t>lamallae</a:t>
            </a:r>
            <a:r>
              <a:rPr lang="en-GB" sz="1400" dirty="0"/>
              <a:t>/tomograms were collected. Include how you analysed the data and what you got out of it. Indicate whether you were able to detect the features you wanted to analyse and include images/results.</a:t>
            </a:r>
            <a:r>
              <a:rPr lang="en-US" sz="1400" dirty="0"/>
              <a:t> </a:t>
            </a:r>
          </a:p>
          <a:p>
            <a:pPr marL="285750" indent="-285750" fontAlgn="base">
              <a:buFont typeface="Arial" panose="020B0604020202020204" pitchFamily="34" charset="0"/>
              <a:buChar char="•"/>
            </a:pPr>
            <a:r>
              <a:rPr lang="en-GB" sz="1400" dirty="0"/>
              <a:t>If the session was unsuccessful, explain what went wrong and how you modified your sample to mitigate the issues encountered, especially if the issue was sample based. </a:t>
            </a:r>
            <a:r>
              <a:rPr lang="en-US" sz="1400" dirty="0"/>
              <a:t> </a:t>
            </a:r>
          </a:p>
          <a:p>
            <a:pPr marL="285750" indent="-285750" fontAlgn="base">
              <a:buFont typeface="Arial" panose="020B0604020202020204" pitchFamily="34" charset="0"/>
              <a:buChar char="•"/>
            </a:pPr>
            <a:r>
              <a:rPr lang="en-GB" sz="1400" dirty="0"/>
              <a:t>Please also include an explanation of why you need more time.  </a:t>
            </a:r>
            <a:r>
              <a:rPr lang="en-US" sz="1400" dirty="0"/>
              <a:t> </a:t>
            </a:r>
          </a:p>
          <a:p>
            <a:pPr marL="285750" indent="-285750">
              <a:buFont typeface="Arial" panose="020B0604020202020204" pitchFamily="34" charset="0"/>
              <a:buChar char="•"/>
            </a:pPr>
            <a:endParaRPr lang="en-GB" b="0" i="0" dirty="0">
              <a:solidFill>
                <a:srgbClr val="000000"/>
              </a:solidFill>
              <a:effectLst/>
              <a:latin typeface="Calibri" panose="020F0502020204030204" pitchFamily="34" charset="0"/>
            </a:endParaRPr>
          </a:p>
          <a:p>
            <a:r>
              <a:rPr lang="en-GB" sz="1400" b="1" i="1" dirty="0">
                <a:solidFill>
                  <a:srgbClr val="000000"/>
                </a:solidFill>
                <a:latin typeface="Calibri" panose="020F0502020204030204" pitchFamily="34" charset="0"/>
              </a:rPr>
              <a:t>Further information </a:t>
            </a:r>
          </a:p>
          <a:p>
            <a:pPr marL="285750" indent="-285750">
              <a:buFont typeface="Arial" panose="020B0604020202020204" pitchFamily="34" charset="0"/>
              <a:buChar char="•"/>
            </a:pPr>
            <a:r>
              <a:rPr lang="en-GB" sz="1400" b="0" i="0" dirty="0">
                <a:solidFill>
                  <a:srgbClr val="000000"/>
                </a:solidFill>
                <a:effectLst/>
                <a:latin typeface="Calibri" panose="020F0502020204030204" pitchFamily="34" charset="0"/>
              </a:rPr>
              <a:t>Please could BAG managers (PI and ACs) </a:t>
            </a:r>
            <a:r>
              <a:rPr lang="en-GB" sz="1400" i="0" dirty="0">
                <a:solidFill>
                  <a:srgbClr val="000000"/>
                </a:solidFill>
                <a:effectLst/>
                <a:latin typeface="Calibri" panose="020F0502020204030204" pitchFamily="34" charset="0"/>
              </a:rPr>
              <a:t>avoid duplicating project descriptions that are unchanged from the original science case. Please check continued relevance. </a:t>
            </a:r>
          </a:p>
          <a:p>
            <a:pPr marL="285750" indent="-285750">
              <a:buFont typeface="Arial" panose="020B0604020202020204" pitchFamily="34" charset="0"/>
              <a:buChar char="•"/>
            </a:pPr>
            <a:r>
              <a:rPr lang="en-GB" sz="1400" b="0" i="0" dirty="0">
                <a:solidFill>
                  <a:srgbClr val="000000"/>
                </a:solidFill>
                <a:effectLst/>
                <a:latin typeface="Calibri" panose="020F0502020204030204" pitchFamily="34" charset="0"/>
              </a:rPr>
              <a:t>There is no need to include science case information in your report/request for time </a:t>
            </a:r>
            <a:r>
              <a:rPr lang="en-GB" sz="1400" dirty="0">
                <a:solidFill>
                  <a:srgbClr val="000000"/>
                </a:solidFill>
                <a:latin typeface="Calibri" panose="020F0502020204030204" pitchFamily="34" charset="0"/>
              </a:rPr>
              <a:t>requested at 6 month reporting </a:t>
            </a:r>
          </a:p>
          <a:p>
            <a:pPr marL="285750" indent="-285750">
              <a:buFont typeface="Arial" panose="020B0604020202020204" pitchFamily="34" charset="0"/>
              <a:buChar char="•"/>
            </a:pPr>
            <a:r>
              <a:rPr lang="en-GB" sz="1400" b="0" i="0" dirty="0">
                <a:solidFill>
                  <a:srgbClr val="333333"/>
                </a:solidFill>
                <a:effectLst/>
              </a:rPr>
              <a:t>For projects requesting </a:t>
            </a:r>
            <a:r>
              <a:rPr lang="en-GB" sz="1400" b="0" i="0" dirty="0" err="1">
                <a:solidFill>
                  <a:srgbClr val="333333"/>
                </a:solidFill>
                <a:effectLst/>
              </a:rPr>
              <a:t>eBIC</a:t>
            </a:r>
            <a:r>
              <a:rPr lang="en-GB" sz="1400" b="0" i="0" dirty="0">
                <a:solidFill>
                  <a:srgbClr val="333333"/>
                </a:solidFill>
                <a:effectLst/>
              </a:rPr>
              <a:t> time for either or both SPA/tomography and </a:t>
            </a:r>
            <a:r>
              <a:rPr lang="en-GB" sz="1400" b="0" i="0" dirty="0" err="1">
                <a:solidFill>
                  <a:srgbClr val="333333"/>
                </a:solidFill>
                <a:effectLst/>
              </a:rPr>
              <a:t>cryoFIB</a:t>
            </a:r>
            <a:r>
              <a:rPr lang="en-GB" sz="1400" b="0" i="0" dirty="0">
                <a:solidFill>
                  <a:srgbClr val="333333"/>
                </a:solidFill>
                <a:effectLst/>
              </a:rPr>
              <a:t>-SEM lamella preparation </a:t>
            </a:r>
            <a:r>
              <a:rPr lang="en-GB" sz="1400" i="0" dirty="0">
                <a:solidFill>
                  <a:srgbClr val="333333"/>
                </a:solidFill>
                <a:effectLst/>
              </a:rPr>
              <a:t>should include as much detail as reasonably possible, with associated preliminary data, to ensure reviewers can accurately assess them.</a:t>
            </a:r>
            <a:r>
              <a:rPr lang="en-GB" sz="1400" b="1" i="0" dirty="0">
                <a:solidFill>
                  <a:srgbClr val="333333"/>
                </a:solidFill>
                <a:effectLst/>
              </a:rPr>
              <a:t> </a:t>
            </a:r>
          </a:p>
          <a:p>
            <a:pPr marL="285750" indent="-285750">
              <a:buFont typeface="Arial" panose="020B0604020202020204" pitchFamily="34" charset="0"/>
              <a:buChar char="•"/>
            </a:pPr>
            <a:r>
              <a:rPr lang="en-GB" sz="1400" b="0" i="0" dirty="0">
                <a:solidFill>
                  <a:srgbClr val="333333"/>
                </a:solidFill>
                <a:effectLst/>
              </a:rPr>
              <a:t>In particular for </a:t>
            </a:r>
            <a:r>
              <a:rPr lang="en-GB" sz="1400" b="0" i="0" dirty="0" err="1">
                <a:solidFill>
                  <a:srgbClr val="333333"/>
                </a:solidFill>
                <a:effectLst/>
              </a:rPr>
              <a:t>cryoFIB</a:t>
            </a:r>
            <a:r>
              <a:rPr lang="en-GB" sz="1400" b="0" i="0" dirty="0">
                <a:solidFill>
                  <a:srgbClr val="333333"/>
                </a:solidFill>
                <a:effectLst/>
              </a:rPr>
              <a:t>-SEM lamella preparation: PI requests should include data such as </a:t>
            </a:r>
            <a:r>
              <a:rPr lang="en-GB" sz="1400" b="0" i="0" dirty="0" err="1">
                <a:solidFill>
                  <a:srgbClr val="333333"/>
                </a:solidFill>
                <a:effectLst/>
              </a:rPr>
              <a:t>cryoLM</a:t>
            </a:r>
            <a:r>
              <a:rPr lang="en-GB" sz="1400" b="0" i="0" dirty="0">
                <a:solidFill>
                  <a:srgbClr val="333333"/>
                </a:solidFill>
                <a:effectLst/>
              </a:rPr>
              <a:t>/TEM atlases of cells grown on grids showing a reasonable distribution of cells. In addition, if the target protein is fluorescently labelled then </a:t>
            </a:r>
            <a:r>
              <a:rPr lang="en-GB" sz="1400" b="0" i="0" dirty="0" err="1">
                <a:solidFill>
                  <a:srgbClr val="333333"/>
                </a:solidFill>
                <a:effectLst/>
              </a:rPr>
              <a:t>cryoFM</a:t>
            </a:r>
            <a:r>
              <a:rPr lang="en-GB" sz="1400" b="0" i="0" dirty="0">
                <a:solidFill>
                  <a:srgbClr val="333333"/>
                </a:solidFill>
                <a:effectLst/>
              </a:rPr>
              <a:t> or room temperature confocal data should also be provided</a:t>
            </a:r>
          </a:p>
          <a:p>
            <a:pPr marL="285750" indent="-285750">
              <a:buFont typeface="Arial" panose="020B0604020202020204" pitchFamily="34" charset="0"/>
              <a:buChar char="•"/>
            </a:pPr>
            <a:endParaRPr lang="en-GB" sz="1400" dirty="0">
              <a:solidFill>
                <a:srgbClr val="333333"/>
              </a:solidFill>
            </a:endParaRPr>
          </a:p>
          <a:p>
            <a:pPr marL="285750" indent="-285750">
              <a:buFont typeface="Arial" panose="020B0604020202020204" pitchFamily="34" charset="0"/>
              <a:buChar char="•"/>
            </a:pPr>
            <a:endParaRPr lang="en-GB" b="0" i="0" dirty="0">
              <a:effectLst/>
            </a:endParaRPr>
          </a:p>
          <a:p>
            <a:pPr marL="285750" indent="-285750">
              <a:buFont typeface="Arial" panose="020B0604020202020204" pitchFamily="34" charset="0"/>
              <a:buChar char="•"/>
            </a:pPr>
            <a:endParaRPr lang="en-GB" dirty="0"/>
          </a:p>
        </p:txBody>
      </p:sp>
      <p:sp>
        <p:nvSpPr>
          <p:cNvPr id="6" name="TextBox 5">
            <a:extLst>
              <a:ext uri="{FF2B5EF4-FFF2-40B4-BE49-F238E27FC236}">
                <a16:creationId xmlns:a16="http://schemas.microsoft.com/office/drawing/2014/main" id="{707AA056-06C9-F22C-C414-406A600AD924}"/>
              </a:ext>
            </a:extLst>
          </p:cNvPr>
          <p:cNvSpPr txBox="1"/>
          <p:nvPr/>
        </p:nvSpPr>
        <p:spPr>
          <a:xfrm>
            <a:off x="2286799" y="363874"/>
            <a:ext cx="6990735" cy="400110"/>
          </a:xfrm>
          <a:prstGeom prst="rect">
            <a:avLst/>
          </a:prstGeom>
          <a:noFill/>
        </p:spPr>
        <p:txBody>
          <a:bodyPr wrap="square" lIns="91440" tIns="45720" rIns="91440" bIns="45720" rtlCol="0" anchor="t">
            <a:spAutoFit/>
          </a:bodyPr>
          <a:lstStyle/>
          <a:p>
            <a:pPr algn="ctr"/>
            <a:r>
              <a:rPr lang="en-GB" sz="2000" b="1" dirty="0" err="1"/>
              <a:t>eBIC</a:t>
            </a:r>
            <a:r>
              <a:rPr lang="en-GB" sz="2000" b="1" dirty="0"/>
              <a:t> specific guidance </a:t>
            </a:r>
            <a:endParaRPr lang="en-GB" sz="2000" b="1" dirty="0">
              <a:cs typeface="Calibri"/>
            </a:endParaRPr>
          </a:p>
        </p:txBody>
      </p:sp>
    </p:spTree>
    <p:extLst>
      <p:ext uri="{BB962C8B-B14F-4D97-AF65-F5344CB8AC3E}">
        <p14:creationId xmlns:p14="http://schemas.microsoft.com/office/powerpoint/2010/main" val="2512133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516C2-2EB6-6BD4-C103-9131C2BCDF72}"/>
              </a:ext>
            </a:extLst>
          </p:cNvPr>
          <p:cNvSpPr>
            <a:spLocks noGrp="1"/>
          </p:cNvSpPr>
          <p:nvPr>
            <p:ph type="title"/>
          </p:nvPr>
        </p:nvSpPr>
        <p:spPr>
          <a:xfrm>
            <a:off x="838200" y="297045"/>
            <a:ext cx="10515600" cy="514403"/>
          </a:xfrm>
        </p:spPr>
        <p:txBody>
          <a:bodyPr>
            <a:normAutofit/>
          </a:bodyPr>
          <a:lstStyle/>
          <a:p>
            <a:pPr algn="ctr"/>
            <a:r>
              <a:rPr lang="en-US" sz="2000" b="1" dirty="0">
                <a:latin typeface="+mn-lt"/>
                <a:cs typeface="Calibri Light"/>
              </a:rPr>
              <a:t>MX specific guidance</a:t>
            </a:r>
          </a:p>
        </p:txBody>
      </p:sp>
      <p:sp>
        <p:nvSpPr>
          <p:cNvPr id="3" name="Content Placeholder 2">
            <a:extLst>
              <a:ext uri="{FF2B5EF4-FFF2-40B4-BE49-F238E27FC236}">
                <a16:creationId xmlns:a16="http://schemas.microsoft.com/office/drawing/2014/main" id="{B676541B-DE04-ADC2-3494-E62A18D1D2C3}"/>
              </a:ext>
            </a:extLst>
          </p:cNvPr>
          <p:cNvSpPr>
            <a:spLocks noGrp="1"/>
          </p:cNvSpPr>
          <p:nvPr>
            <p:ph idx="1"/>
          </p:nvPr>
        </p:nvSpPr>
        <p:spPr>
          <a:xfrm>
            <a:off x="966216" y="1628807"/>
            <a:ext cx="10515600" cy="3466433"/>
          </a:xfrm>
        </p:spPr>
        <p:txBody>
          <a:bodyPr vert="horz" lIns="91440" tIns="45720" rIns="91440" bIns="45720" rtlCol="0" anchor="t">
            <a:normAutofit/>
          </a:bodyPr>
          <a:lstStyle/>
          <a:p>
            <a:pPr marL="0" indent="0">
              <a:buNone/>
            </a:pPr>
            <a:r>
              <a:rPr lang="en-GB" sz="1400" b="1" i="1" dirty="0">
                <a:cs typeface="Calibri"/>
              </a:rPr>
              <a:t>For MX proposals </a:t>
            </a:r>
          </a:p>
          <a:p>
            <a:r>
              <a:rPr lang="en-GB" sz="1400" dirty="0">
                <a:cs typeface="Calibri"/>
              </a:rPr>
              <a:t>Request time on all available instruments as needed - MX, I24, I23, </a:t>
            </a:r>
            <a:r>
              <a:rPr lang="en-GB" sz="1400" dirty="0" err="1">
                <a:cs typeface="Calibri"/>
              </a:rPr>
              <a:t>VMXi</a:t>
            </a:r>
            <a:r>
              <a:rPr lang="en-GB" sz="1400" dirty="0">
                <a:cs typeface="Calibri"/>
              </a:rPr>
              <a:t>, </a:t>
            </a:r>
            <a:r>
              <a:rPr lang="en-GB" sz="1400" dirty="0" err="1">
                <a:cs typeface="Calibri"/>
              </a:rPr>
              <a:t>VMXm</a:t>
            </a:r>
            <a:r>
              <a:rPr lang="en-GB" sz="1400" dirty="0">
                <a:cs typeface="Calibri"/>
              </a:rPr>
              <a:t>, PXF.  </a:t>
            </a:r>
          </a:p>
          <a:p>
            <a:r>
              <a:rPr lang="en-GB" sz="1400" dirty="0">
                <a:cs typeface="Calibri"/>
              </a:rPr>
              <a:t>Please add at least 1 shift per instrument to your MX BAG: I23, </a:t>
            </a:r>
            <a:r>
              <a:rPr lang="en-GB" sz="1400" dirty="0" err="1">
                <a:cs typeface="Calibri"/>
              </a:rPr>
              <a:t>VMXi</a:t>
            </a:r>
            <a:r>
              <a:rPr lang="en-GB" sz="1400" dirty="0">
                <a:cs typeface="Calibri"/>
              </a:rPr>
              <a:t>, </a:t>
            </a:r>
            <a:r>
              <a:rPr lang="en-GB" sz="1400" dirty="0" err="1">
                <a:cs typeface="Calibri"/>
              </a:rPr>
              <a:t>VMXm</a:t>
            </a:r>
            <a:r>
              <a:rPr lang="en-GB" sz="1400" dirty="0">
                <a:cs typeface="Calibri"/>
              </a:rPr>
              <a:t> and PXF  in anticipation that you may have projects that arise in which these beamlines would be advantageous to use. This allows us to plan and provide operational support. </a:t>
            </a:r>
          </a:p>
          <a:p>
            <a:r>
              <a:rPr lang="en-GB" sz="1400" b="1" dirty="0" err="1">
                <a:cs typeface="Calibri"/>
                <a:hlinkClick r:id="rId2"/>
              </a:rPr>
              <a:t>VMXi</a:t>
            </a:r>
            <a:r>
              <a:rPr lang="en-GB" sz="1400" dirty="0">
                <a:solidFill>
                  <a:srgbClr val="202020"/>
                </a:solidFill>
                <a:cs typeface="Calibri"/>
              </a:rPr>
              <a:t> is available for remote access, offering in situ room temperature data collection. The beamline has a 10x10 micron pink beam allowing data to be measured to ~1.5 Å resolution with automatic data processing and merging of datasets using xia2.multiplex within the usual </a:t>
            </a:r>
            <a:r>
              <a:rPr lang="en-GB" sz="1400" dirty="0" err="1">
                <a:solidFill>
                  <a:srgbClr val="202020"/>
                </a:solidFill>
                <a:cs typeface="Calibri"/>
              </a:rPr>
              <a:t>ISPyB</a:t>
            </a:r>
            <a:r>
              <a:rPr lang="en-GB" sz="1400" dirty="0">
                <a:solidFill>
                  <a:srgbClr val="202020"/>
                </a:solidFill>
                <a:cs typeface="Calibri"/>
              </a:rPr>
              <a:t> interface. </a:t>
            </a:r>
            <a:r>
              <a:rPr lang="en-GB" sz="1400" dirty="0" err="1">
                <a:solidFill>
                  <a:srgbClr val="202020"/>
                </a:solidFill>
                <a:cs typeface="Calibri"/>
              </a:rPr>
              <a:t>VMXi</a:t>
            </a:r>
            <a:r>
              <a:rPr lang="en-GB" sz="1400" dirty="0">
                <a:solidFill>
                  <a:srgbClr val="202020"/>
                </a:solidFill>
                <a:cs typeface="Calibri"/>
              </a:rPr>
              <a:t> offer grid scans to identify crystals and their diffraction quality. Users may bring crystals in crystallisation plates to Diamond for data collection or bring a protein sample to set up crystallisation on site working with our on-site experts. Please contact the </a:t>
            </a:r>
            <a:r>
              <a:rPr lang="en-GB" sz="1400" dirty="0" err="1">
                <a:solidFill>
                  <a:srgbClr val="202020"/>
                </a:solidFill>
                <a:cs typeface="Calibri"/>
              </a:rPr>
              <a:t>VMXi</a:t>
            </a:r>
            <a:r>
              <a:rPr lang="en-GB" sz="1400" dirty="0">
                <a:solidFill>
                  <a:srgbClr val="202020"/>
                </a:solidFill>
                <a:cs typeface="Calibri"/>
              </a:rPr>
              <a:t> team (</a:t>
            </a:r>
            <a:r>
              <a:rPr lang="en-GB" sz="1400" u="sng" dirty="0">
                <a:cs typeface="Calibri"/>
                <a:hlinkClick r:id="rId2"/>
              </a:rPr>
              <a:t>michael.hough@diamond.ac.uk</a:t>
            </a:r>
            <a:r>
              <a:rPr lang="en-GB" sz="1400" dirty="0">
                <a:solidFill>
                  <a:srgbClr val="202020"/>
                </a:solidFill>
                <a:cs typeface="Calibri"/>
              </a:rPr>
              <a:t>) to discuss the available options. </a:t>
            </a:r>
            <a:endParaRPr lang="en-US" sz="1400" dirty="0">
              <a:solidFill>
                <a:srgbClr val="202020"/>
              </a:solidFill>
              <a:cs typeface="Calibri"/>
            </a:endParaRPr>
          </a:p>
          <a:p>
            <a:r>
              <a:rPr lang="en-GB" sz="1400" dirty="0">
                <a:cs typeface="Calibri"/>
              </a:rPr>
              <a:t>For SAXS time on B21 </a:t>
            </a:r>
            <a:r>
              <a:rPr lang="en-GB" sz="1400" dirty="0">
                <a:solidFill>
                  <a:srgbClr val="202020"/>
                </a:solidFill>
                <a:cs typeface="Calibri"/>
              </a:rPr>
              <a:t>we ask that MX BAG proposals provide sufficient specific detailed justification for their request for B21 beamtime. The science case for the BAG should be used for this justification; developing this will strengthen your science case for</a:t>
            </a:r>
            <a:r>
              <a:rPr lang="en-GB" sz="1400" b="1" dirty="0">
                <a:solidFill>
                  <a:srgbClr val="202020"/>
                </a:solidFill>
                <a:cs typeface="Calibri"/>
              </a:rPr>
              <a:t> </a:t>
            </a:r>
            <a:r>
              <a:rPr lang="en-GB" sz="1400" dirty="0" err="1">
                <a:solidFill>
                  <a:srgbClr val="202020"/>
                </a:solidFill>
                <a:cs typeface="Calibri"/>
              </a:rPr>
              <a:t>bioSAXS</a:t>
            </a:r>
            <a:r>
              <a:rPr lang="en-GB" sz="1400" dirty="0">
                <a:solidFill>
                  <a:srgbClr val="202020"/>
                </a:solidFill>
                <a:cs typeface="Calibri"/>
              </a:rPr>
              <a:t> time.</a:t>
            </a:r>
          </a:p>
          <a:p>
            <a:endParaRPr lang="en-US" dirty="0">
              <a:cs typeface="Calibri"/>
            </a:endParaRPr>
          </a:p>
        </p:txBody>
      </p:sp>
    </p:spTree>
    <p:extLst>
      <p:ext uri="{BB962C8B-B14F-4D97-AF65-F5344CB8AC3E}">
        <p14:creationId xmlns:p14="http://schemas.microsoft.com/office/powerpoint/2010/main" val="2351080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F59B4D5-6023-6C78-4CBF-4C713EC934A6}"/>
              </a:ext>
            </a:extLst>
          </p:cNvPr>
          <p:cNvSpPr/>
          <p:nvPr/>
        </p:nvSpPr>
        <p:spPr>
          <a:xfrm>
            <a:off x="838200" y="978408"/>
            <a:ext cx="10344912" cy="5266944"/>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08516C2-2EB6-6BD4-C103-9131C2BCDF72}"/>
              </a:ext>
            </a:extLst>
          </p:cNvPr>
          <p:cNvSpPr>
            <a:spLocks noGrp="1"/>
          </p:cNvSpPr>
          <p:nvPr>
            <p:ph type="title"/>
          </p:nvPr>
        </p:nvSpPr>
        <p:spPr>
          <a:xfrm>
            <a:off x="838200" y="185492"/>
            <a:ext cx="10515600" cy="514403"/>
          </a:xfrm>
        </p:spPr>
        <p:txBody>
          <a:bodyPr>
            <a:normAutofit/>
          </a:bodyPr>
          <a:lstStyle/>
          <a:p>
            <a:pPr algn="ctr"/>
            <a:r>
              <a:rPr lang="en-US" sz="2000" b="1" dirty="0" err="1">
                <a:latin typeface="+mn-lt"/>
                <a:cs typeface="Calibri Light"/>
              </a:rPr>
              <a:t>XChem</a:t>
            </a:r>
            <a:r>
              <a:rPr lang="en-US" sz="2000" b="1" dirty="0">
                <a:latin typeface="+mn-lt"/>
                <a:cs typeface="Calibri Light"/>
              </a:rPr>
              <a:t> Submissions</a:t>
            </a:r>
          </a:p>
        </p:txBody>
      </p:sp>
      <p:sp>
        <p:nvSpPr>
          <p:cNvPr id="3" name="Content Placeholder 2">
            <a:extLst>
              <a:ext uri="{FF2B5EF4-FFF2-40B4-BE49-F238E27FC236}">
                <a16:creationId xmlns:a16="http://schemas.microsoft.com/office/drawing/2014/main" id="{B676541B-DE04-ADC2-3494-E62A18D1D2C3}"/>
              </a:ext>
            </a:extLst>
          </p:cNvPr>
          <p:cNvSpPr>
            <a:spLocks noGrp="1"/>
          </p:cNvSpPr>
          <p:nvPr>
            <p:ph idx="1"/>
          </p:nvPr>
        </p:nvSpPr>
        <p:spPr>
          <a:xfrm>
            <a:off x="838200" y="1229360"/>
            <a:ext cx="10515600" cy="5422828"/>
          </a:xfrm>
        </p:spPr>
        <p:txBody>
          <a:bodyPr vert="horz" lIns="91440" tIns="45720" rIns="91440" bIns="45720" rtlCol="0" anchor="t">
            <a:normAutofit/>
          </a:bodyPr>
          <a:lstStyle/>
          <a:p>
            <a:pPr marL="0" indent="0">
              <a:buNone/>
            </a:pPr>
            <a:r>
              <a:rPr lang="en-US" sz="1600" b="1" i="1" dirty="0" err="1">
                <a:solidFill>
                  <a:srgbClr val="202020"/>
                </a:solidFill>
                <a:cs typeface="Calibri"/>
              </a:rPr>
              <a:t>XChem</a:t>
            </a:r>
            <a:r>
              <a:rPr lang="en-US" sz="1600" b="1" i="1" dirty="0">
                <a:solidFill>
                  <a:srgbClr val="202020"/>
                </a:solidFill>
                <a:cs typeface="Calibri"/>
              </a:rPr>
              <a:t> Submissions</a:t>
            </a:r>
          </a:p>
          <a:p>
            <a:r>
              <a:rPr lang="en-US" sz="1400" dirty="0">
                <a:solidFill>
                  <a:srgbClr val="202020"/>
                </a:solidFill>
                <a:cs typeface="Calibri"/>
              </a:rPr>
              <a:t>When applying for </a:t>
            </a:r>
            <a:r>
              <a:rPr lang="en-US" sz="1400" dirty="0" err="1">
                <a:solidFill>
                  <a:srgbClr val="202020"/>
                </a:solidFill>
                <a:cs typeface="Calibri"/>
              </a:rPr>
              <a:t>XChem</a:t>
            </a:r>
            <a:r>
              <a:rPr lang="en-US" sz="1400" dirty="0">
                <a:solidFill>
                  <a:srgbClr val="202020"/>
                </a:solidFill>
                <a:cs typeface="Calibri"/>
              </a:rPr>
              <a:t> you are required to submit a </a:t>
            </a:r>
            <a:r>
              <a:rPr lang="en-US" sz="1400" u="sng" dirty="0">
                <a:solidFill>
                  <a:srgbClr val="202020"/>
                </a:solidFill>
                <a:cs typeface="Calibri"/>
              </a:rPr>
              <a:t>new</a:t>
            </a:r>
            <a:r>
              <a:rPr lang="en-US" sz="1400" dirty="0">
                <a:solidFill>
                  <a:srgbClr val="202020"/>
                </a:solidFill>
                <a:cs typeface="Calibri"/>
              </a:rPr>
              <a:t> Science Case every AP.  </a:t>
            </a:r>
          </a:p>
          <a:p>
            <a:r>
              <a:rPr lang="en-US" sz="1400" dirty="0">
                <a:solidFill>
                  <a:srgbClr val="202020"/>
                </a:solidFill>
                <a:cs typeface="Calibri"/>
              </a:rPr>
              <a:t>Use the </a:t>
            </a:r>
            <a:r>
              <a:rPr lang="en-US" sz="1400" dirty="0" err="1">
                <a:solidFill>
                  <a:srgbClr val="0070C0"/>
                </a:solidFill>
                <a:cs typeface="Calibri"/>
                <a:hlinkClick r:id="rId2">
                  <a:extLst>
                    <a:ext uri="{A12FA001-AC4F-418D-AE19-62706E023703}">
                      <ahyp:hlinkClr xmlns:ahyp="http://schemas.microsoft.com/office/drawing/2018/hyperlinkcolor" val="tx"/>
                    </a:ext>
                  </a:extLst>
                </a:hlinkClick>
              </a:rPr>
              <a:t>XChem</a:t>
            </a:r>
            <a:r>
              <a:rPr lang="en-US" sz="1400" dirty="0">
                <a:solidFill>
                  <a:srgbClr val="0070C0"/>
                </a:solidFill>
                <a:cs typeface="Calibri"/>
                <a:hlinkClick r:id="rId2">
                  <a:extLst>
                    <a:ext uri="{A12FA001-AC4F-418D-AE19-62706E023703}">
                      <ahyp:hlinkClr xmlns:ahyp="http://schemas.microsoft.com/office/drawing/2018/hyperlinkcolor" val="tx"/>
                    </a:ext>
                  </a:extLst>
                </a:hlinkClick>
              </a:rPr>
              <a:t> BAG Science Case</a:t>
            </a:r>
            <a:r>
              <a:rPr lang="en-US" sz="1400" dirty="0">
                <a:solidFill>
                  <a:srgbClr val="202020"/>
                </a:solidFill>
                <a:cs typeface="Calibri"/>
              </a:rPr>
              <a:t> and </a:t>
            </a:r>
            <a:r>
              <a:rPr lang="en-US" sz="1400" dirty="0" err="1">
                <a:solidFill>
                  <a:srgbClr val="0070C0"/>
                </a:solidFill>
                <a:cs typeface="Calibri"/>
                <a:hlinkClick r:id="rId2">
                  <a:extLst>
                    <a:ext uri="{A12FA001-AC4F-418D-AE19-62706E023703}">
                      <ahyp:hlinkClr xmlns:ahyp="http://schemas.microsoft.com/office/drawing/2018/hyperlinkcolor" val="tx"/>
                    </a:ext>
                  </a:extLst>
                </a:hlinkClick>
              </a:rPr>
              <a:t>XChem</a:t>
            </a:r>
            <a:r>
              <a:rPr lang="en-US" sz="1400" dirty="0">
                <a:solidFill>
                  <a:srgbClr val="0070C0"/>
                </a:solidFill>
                <a:cs typeface="Calibri"/>
                <a:hlinkClick r:id="rId2">
                  <a:extLst>
                    <a:ext uri="{A12FA001-AC4F-418D-AE19-62706E023703}">
                      <ahyp:hlinkClr xmlns:ahyp="http://schemas.microsoft.com/office/drawing/2018/hyperlinkcolor" val="tx"/>
                    </a:ext>
                  </a:extLst>
                </a:hlinkClick>
              </a:rPr>
              <a:t> Six Month BAG Report</a:t>
            </a:r>
            <a:r>
              <a:rPr lang="en-US" sz="1400" dirty="0">
                <a:solidFill>
                  <a:srgbClr val="0070C0"/>
                </a:solidFill>
                <a:cs typeface="Calibri"/>
              </a:rPr>
              <a:t> </a:t>
            </a:r>
            <a:r>
              <a:rPr lang="en-US" sz="1400" dirty="0">
                <a:solidFill>
                  <a:srgbClr val="202020"/>
                </a:solidFill>
                <a:cs typeface="Calibri"/>
              </a:rPr>
              <a:t>(or an </a:t>
            </a:r>
            <a:r>
              <a:rPr lang="en-US" sz="1400" dirty="0" err="1">
                <a:solidFill>
                  <a:srgbClr val="0070C0"/>
                </a:solidFill>
                <a:cs typeface="Calibri"/>
                <a:hlinkClick r:id="rId2">
                  <a:extLst>
                    <a:ext uri="{A12FA001-AC4F-418D-AE19-62706E023703}">
                      <ahyp:hlinkClr xmlns:ahyp="http://schemas.microsoft.com/office/drawing/2018/hyperlinkcolor" val="tx"/>
                    </a:ext>
                  </a:extLst>
                </a:hlinkClick>
              </a:rPr>
              <a:t>XChem</a:t>
            </a:r>
            <a:r>
              <a:rPr lang="en-US" sz="1400" dirty="0">
                <a:solidFill>
                  <a:srgbClr val="0070C0"/>
                </a:solidFill>
                <a:cs typeface="Calibri"/>
                <a:hlinkClick r:id="rId2">
                  <a:extLst>
                    <a:ext uri="{A12FA001-AC4F-418D-AE19-62706E023703}">
                      <ahyp:hlinkClr xmlns:ahyp="http://schemas.microsoft.com/office/drawing/2018/hyperlinkcolor" val="tx"/>
                    </a:ext>
                  </a:extLst>
                </a:hlinkClick>
              </a:rPr>
              <a:t> Final Review Report</a:t>
            </a:r>
            <a:r>
              <a:rPr lang="en-US" sz="1400" dirty="0">
                <a:solidFill>
                  <a:srgbClr val="0070C0"/>
                </a:solidFill>
                <a:cs typeface="Calibri"/>
              </a:rPr>
              <a:t> </a:t>
            </a:r>
            <a:r>
              <a:rPr lang="en-US" sz="1400" dirty="0">
                <a:solidFill>
                  <a:srgbClr val="202020"/>
                </a:solidFill>
                <a:cs typeface="Calibri"/>
              </a:rPr>
              <a:t>if at the end of a two year BAG cycle). </a:t>
            </a:r>
          </a:p>
          <a:p>
            <a:r>
              <a:rPr lang="en-US" sz="1400" dirty="0">
                <a:solidFill>
                  <a:srgbClr val="202020"/>
                </a:solidFill>
                <a:cs typeface="Calibri"/>
              </a:rPr>
              <a:t>For details on submitting </a:t>
            </a:r>
            <a:r>
              <a:rPr lang="en-US" sz="1400" dirty="0" err="1">
                <a:solidFill>
                  <a:srgbClr val="202020"/>
                </a:solidFill>
                <a:cs typeface="Calibri"/>
              </a:rPr>
              <a:t>XChem</a:t>
            </a:r>
            <a:r>
              <a:rPr lang="en-US" sz="1400" dirty="0">
                <a:solidFill>
                  <a:srgbClr val="202020"/>
                </a:solidFill>
                <a:cs typeface="Calibri"/>
              </a:rPr>
              <a:t> applications please refer to the </a:t>
            </a:r>
            <a:r>
              <a:rPr lang="en-US" sz="1400" dirty="0">
                <a:solidFill>
                  <a:srgbClr val="0070C0"/>
                </a:solidFill>
                <a:cs typeface="Calibri"/>
                <a:hlinkClick r:id="rId2">
                  <a:extLst>
                    <a:ext uri="{A12FA001-AC4F-418D-AE19-62706E023703}">
                      <ahyp:hlinkClr xmlns:ahyp="http://schemas.microsoft.com/office/drawing/2018/hyperlinkcolor" val="tx"/>
                    </a:ext>
                  </a:extLst>
                </a:hlinkClick>
              </a:rPr>
              <a:t>web-page</a:t>
            </a:r>
            <a:r>
              <a:rPr lang="en-US" sz="1400" dirty="0">
                <a:solidFill>
                  <a:srgbClr val="0070C0"/>
                </a:solidFill>
                <a:cs typeface="Calibri"/>
              </a:rPr>
              <a:t> </a:t>
            </a:r>
            <a:r>
              <a:rPr lang="en-US" sz="1400" dirty="0">
                <a:solidFill>
                  <a:srgbClr val="202020"/>
                </a:solidFill>
                <a:cs typeface="Calibri"/>
              </a:rPr>
              <a:t>and contact the </a:t>
            </a:r>
            <a:r>
              <a:rPr lang="en-US" sz="1400" dirty="0" err="1">
                <a:solidFill>
                  <a:srgbClr val="0070C0"/>
                </a:solidFill>
                <a:cs typeface="Calibri"/>
                <a:hlinkClick r:id="rId2">
                  <a:extLst>
                    <a:ext uri="{A12FA001-AC4F-418D-AE19-62706E023703}">
                      <ahyp:hlinkClr xmlns:ahyp="http://schemas.microsoft.com/office/drawing/2018/hyperlinkcolor" val="tx"/>
                    </a:ext>
                  </a:extLst>
                </a:hlinkClick>
              </a:rPr>
              <a:t>XChem</a:t>
            </a:r>
            <a:r>
              <a:rPr lang="en-US" sz="1400" dirty="0">
                <a:solidFill>
                  <a:srgbClr val="0070C0"/>
                </a:solidFill>
                <a:cs typeface="Calibri"/>
                <a:hlinkClick r:id="rId2">
                  <a:extLst>
                    <a:ext uri="{A12FA001-AC4F-418D-AE19-62706E023703}">
                      <ahyp:hlinkClr xmlns:ahyp="http://schemas.microsoft.com/office/drawing/2018/hyperlinkcolor" val="tx"/>
                    </a:ext>
                  </a:extLst>
                </a:hlinkClick>
              </a:rPr>
              <a:t> team</a:t>
            </a:r>
            <a:r>
              <a:rPr lang="en-US" sz="1400" dirty="0">
                <a:solidFill>
                  <a:srgbClr val="202020"/>
                </a:solidFill>
                <a:cs typeface="Calibri"/>
              </a:rPr>
              <a:t> if you have any questions.</a:t>
            </a:r>
          </a:p>
          <a:p>
            <a:endParaRPr lang="en-US" dirty="0">
              <a:cs typeface="Calibri"/>
            </a:endParaRPr>
          </a:p>
        </p:txBody>
      </p:sp>
    </p:spTree>
    <p:extLst>
      <p:ext uri="{BB962C8B-B14F-4D97-AF65-F5344CB8AC3E}">
        <p14:creationId xmlns:p14="http://schemas.microsoft.com/office/powerpoint/2010/main" val="10470871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356C4413672144A77F35EEB634500B" ma:contentTypeVersion="37" ma:contentTypeDescription="Create a new document." ma:contentTypeScope="" ma:versionID="c0acfb7c607439a6970a586a70c007f4">
  <xsd:schema xmlns:xsd="http://www.w3.org/2001/XMLSchema" xmlns:xs="http://www.w3.org/2001/XMLSchema" xmlns:p="http://schemas.microsoft.com/office/2006/metadata/properties" xmlns:ns2="f0bb0bd1-9889-449f-af1b-ee50d9a28044" xmlns:ns3="5c0669a9-1f0e-4bf0-b923-4ef2d9164cd6" xmlns:ns4="415cbd45-f755-4ee1-afe2-cb99cd952efc" targetNamespace="http://schemas.microsoft.com/office/2006/metadata/properties" ma:root="true" ma:fieldsID="aa4276d015941623648c9bbac6b587fc" ns2:_="" ns3:_="" ns4:_="">
    <xsd:import namespace="f0bb0bd1-9889-449f-af1b-ee50d9a28044"/>
    <xsd:import namespace="5c0669a9-1f0e-4bf0-b923-4ef2d9164cd6"/>
    <xsd:import namespace="415cbd45-f755-4ee1-afe2-cb99cd952efc"/>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bb0bd1-9889-449f-af1b-ee50d9a28044"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KeyPoints" ma:index="30" nillable="true" ma:displayName="MediaServiceAutoKeyPoints" ma:hidden="true" ma:internalName="MediaServiceAutoKeyPoints" ma:readOnly="true">
      <xsd:simpleType>
        <xsd:restriction base="dms:Note"/>
      </xsd:simpleType>
    </xsd:element>
    <xsd:element name="MediaServiceKeyPoints" ma:index="31" nillable="true" ma:displayName="KeyPoints" ma:internalName="MediaServiceKeyPoints" ma:readOnly="true">
      <xsd:simpleType>
        <xsd:restriction base="dms:Note">
          <xsd:maxLength value="255"/>
        </xsd:restriction>
      </xsd:simpleType>
    </xsd:element>
    <xsd:element name="MediaServiceAutoTags" ma:index="32" nillable="true" ma:displayName="Tags" ma:internalName="MediaServiceAutoTags" ma:readOnly="true">
      <xsd:simpleType>
        <xsd:restriction base="dms:Text"/>
      </xsd:simpleType>
    </xsd:element>
    <xsd:element name="MediaServiceOCR" ma:index="33" nillable="true" ma:displayName="Extracted Text" ma:internalName="MediaServiceOCR" ma:readOnly="true">
      <xsd:simpleType>
        <xsd:restriction base="dms:Note">
          <xsd:maxLength value="255"/>
        </xsd:restriction>
      </xsd:simpleType>
    </xsd:element>
    <xsd:element name="MediaServiceGenerationTime" ma:index="34" nillable="true" ma:displayName="MediaServiceGenerationTime" ma:hidden="true" ma:internalName="MediaServiceGenerationTime" ma:readOnly="true">
      <xsd:simpleType>
        <xsd:restriction base="dms:Text"/>
      </xsd:simpleType>
    </xsd:element>
    <xsd:element name="MediaServiceEventHashCode" ma:index="35" nillable="true" ma:displayName="MediaServiceEventHashCode" ma:hidden="true" ma:internalName="MediaServiceEventHashCode" ma:readOnly="true">
      <xsd:simpleType>
        <xsd:restriction base="dms:Text"/>
      </xsd:simpleType>
    </xsd:element>
    <xsd:element name="MediaServiceDateTaken" ma:index="36" nillable="true" ma:displayName="MediaServiceDateTaken" ma:hidden="true" ma:internalName="MediaServiceDateTaken" ma:readOnly="true">
      <xsd:simpleType>
        <xsd:restriction base="dms:Text"/>
      </xsd:simpleType>
    </xsd:element>
    <xsd:element name="MediaLengthInSeconds" ma:index="37" nillable="true" ma:displayName="MediaLengthInSeconds" ma:hidden="true" ma:internalName="MediaLengthInSeconds" ma:readOnly="true">
      <xsd:simpleType>
        <xsd:restriction base="dms:Unknown"/>
      </xsd:simpleType>
    </xsd:element>
    <xsd:element name="lcf76f155ced4ddcb4097134ff3c332f" ma:index="39" nillable="true" ma:taxonomy="true" ma:internalName="lcf76f155ced4ddcb4097134ff3c332f" ma:taxonomyFieldName="MediaServiceImageTags" ma:displayName="Image Tags" ma:readOnly="false" ma:fieldId="{5cf76f15-5ced-4ddc-b409-7134ff3c332f}" ma:taxonomyMulti="true" ma:sspId="337dacbd-2312-46d0-8090-5db071459bc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3" nillable="true" ma:displayName="MediaServiceObjectDetectorVersions" ma:hidden="true" ma:indexed="true" ma:internalName="MediaServiceObjectDetectorVersions" ma:readOnly="true">
      <xsd:simpleType>
        <xsd:restriction base="dms:Text"/>
      </xsd:simpleType>
    </xsd:element>
    <xsd:element name="MediaServiceSearchProperties" ma:index="4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0669a9-1f0e-4bf0-b923-4ef2d9164cd6" elementFormDefault="qualified">
    <xsd:import namespace="http://schemas.microsoft.com/office/2006/documentManagement/types"/>
    <xsd:import namespace="http://schemas.microsoft.com/office/infopath/2007/PartnerControls"/>
    <xsd:element name="TaxCatchAll" ma:index="40" nillable="true" ma:displayName="Taxonomy Catch All Column" ma:hidden="true" ma:list="{c4926d65-c34a-4a6d-b8e2-47db572d41a8}" ma:internalName="TaxCatchAll" ma:showField="CatchAllData" ma:web="415cbd45-f755-4ee1-afe2-cb99cd952ef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15cbd45-f755-4ee1-afe2-cb99cd952efc" elementFormDefault="qualified">
    <xsd:import namespace="http://schemas.microsoft.com/office/2006/documentManagement/types"/>
    <xsd:import namespace="http://schemas.microsoft.com/office/infopath/2007/PartnerControls"/>
    <xsd:element name="SharedWithUsers" ma:index="4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ppVersion xmlns="f0bb0bd1-9889-449f-af1b-ee50d9a28044" xsi:nil="true"/>
    <DefaultSectionNames xmlns="f0bb0bd1-9889-449f-af1b-ee50d9a28044" xsi:nil="true"/>
    <Is_Collaboration_Space_Locked xmlns="f0bb0bd1-9889-449f-af1b-ee50d9a28044" xsi:nil="true"/>
    <Math_Settings xmlns="f0bb0bd1-9889-449f-af1b-ee50d9a28044" xsi:nil="true"/>
    <Templates xmlns="f0bb0bd1-9889-449f-af1b-ee50d9a28044" xsi:nil="true"/>
    <Invited_Members xmlns="f0bb0bd1-9889-449f-af1b-ee50d9a28044" xsi:nil="true"/>
    <Member_Groups xmlns="f0bb0bd1-9889-449f-af1b-ee50d9a28044">
      <UserInfo>
        <DisplayName/>
        <AccountId xsi:nil="true"/>
        <AccountType/>
      </UserInfo>
    </Member_Groups>
    <Has_Leaders_Only_SectionGroup xmlns="f0bb0bd1-9889-449f-af1b-ee50d9a28044" xsi:nil="true"/>
    <Owner xmlns="f0bb0bd1-9889-449f-af1b-ee50d9a28044">
      <UserInfo>
        <DisplayName/>
        <AccountId xsi:nil="true"/>
        <AccountType/>
      </UserInfo>
    </Owner>
    <lcf76f155ced4ddcb4097134ff3c332f xmlns="f0bb0bd1-9889-449f-af1b-ee50d9a28044">
      <Terms xmlns="http://schemas.microsoft.com/office/infopath/2007/PartnerControls"/>
    </lcf76f155ced4ddcb4097134ff3c332f>
    <LMS_Mappings xmlns="f0bb0bd1-9889-449f-af1b-ee50d9a28044" xsi:nil="true"/>
    <Invited_Leaders xmlns="f0bb0bd1-9889-449f-af1b-ee50d9a28044" xsi:nil="true"/>
    <NotebookType xmlns="f0bb0bd1-9889-449f-af1b-ee50d9a28044" xsi:nil="true"/>
    <CultureName xmlns="f0bb0bd1-9889-449f-af1b-ee50d9a28044" xsi:nil="true"/>
    <Leaders xmlns="f0bb0bd1-9889-449f-af1b-ee50d9a28044">
      <UserInfo>
        <DisplayName/>
        <AccountId xsi:nil="true"/>
        <AccountType/>
      </UserInfo>
    </Leaders>
    <TaxCatchAll xmlns="5c0669a9-1f0e-4bf0-b923-4ef2d9164cd6" xsi:nil="true"/>
    <FolderType xmlns="f0bb0bd1-9889-449f-af1b-ee50d9a28044" xsi:nil="true"/>
    <Distribution_Groups xmlns="f0bb0bd1-9889-449f-af1b-ee50d9a28044" xsi:nil="true"/>
    <TeamsChannelId xmlns="f0bb0bd1-9889-449f-af1b-ee50d9a28044" xsi:nil="true"/>
    <IsNotebookLocked xmlns="f0bb0bd1-9889-449f-af1b-ee50d9a28044" xsi:nil="true"/>
    <Members xmlns="f0bb0bd1-9889-449f-af1b-ee50d9a28044">
      <UserInfo>
        <DisplayName/>
        <AccountId xsi:nil="true"/>
        <AccountType/>
      </UserInfo>
    </Members>
    <Self_Registration_Enabled xmlns="f0bb0bd1-9889-449f-af1b-ee50d9a2804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D6D0D1-56ED-465E-8C6A-30C8837648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bb0bd1-9889-449f-af1b-ee50d9a28044"/>
    <ds:schemaRef ds:uri="5c0669a9-1f0e-4bf0-b923-4ef2d9164cd6"/>
    <ds:schemaRef ds:uri="415cbd45-f755-4ee1-afe2-cb99cd952e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A2BFABB-9CF2-4510-9CA9-7239C2C10A6D}">
  <ds:schemaRefs>
    <ds:schemaRef ds:uri="http://schemas.microsoft.com/office/infopath/2007/PartnerControls"/>
    <ds:schemaRef ds:uri="http://purl.org/dc/elements/1.1/"/>
    <ds:schemaRef ds:uri="415cbd45-f755-4ee1-afe2-cb99cd952efc"/>
    <ds:schemaRef ds:uri="http://schemas.microsoft.com/office/2006/metadata/properties"/>
    <ds:schemaRef ds:uri="5c0669a9-1f0e-4bf0-b923-4ef2d9164cd6"/>
    <ds:schemaRef ds:uri="http://schemas.microsoft.com/office/2006/documentManagement/types"/>
    <ds:schemaRef ds:uri="http://purl.org/dc/terms/"/>
    <ds:schemaRef ds:uri="http://schemas.openxmlformats.org/package/2006/metadata/core-properties"/>
    <ds:schemaRef ds:uri="http://purl.org/dc/dcmitype/"/>
    <ds:schemaRef ds:uri="f0bb0bd1-9889-449f-af1b-ee50d9a28044"/>
    <ds:schemaRef ds:uri="http://www.w3.org/XML/1998/namespace"/>
  </ds:schemaRefs>
</ds:datastoreItem>
</file>

<file path=customXml/itemProps3.xml><?xml version="1.0" encoding="utf-8"?>
<ds:datastoreItem xmlns:ds="http://schemas.openxmlformats.org/officeDocument/2006/customXml" ds:itemID="{A5DD2D93-F8F3-47B9-8F31-9BE3F86CC904}">
  <ds:schemaRefs>
    <ds:schemaRef ds:uri="http://schemas.microsoft.com/sharepoint/v3/contenttype/forms"/>
  </ds:schemaRefs>
</ds:datastoreItem>
</file>

<file path=docMetadata/LabelInfo.xml><?xml version="1.0" encoding="utf-8"?>
<clbl:labelList xmlns:clbl="http://schemas.microsoft.com/office/2020/mipLabelMetadata">
  <clbl:label id="{74710696-f0fd-4659-9c41-342689838806}" enabled="1" method="Privileged" siteId="{9d27ba74-0100-4d0d-81ff-1d728dae8df6}" contentBits="2" removed="0"/>
</clbl:labelList>
</file>

<file path=docProps/app.xml><?xml version="1.0" encoding="utf-8"?>
<Properties xmlns="http://schemas.openxmlformats.org/officeDocument/2006/extended-properties" xmlns:vt="http://schemas.openxmlformats.org/officeDocument/2006/docPropsVTypes">
  <TotalTime>168</TotalTime>
  <Words>1352</Words>
  <Application>Microsoft Office PowerPoint</Application>
  <PresentationFormat>Widescreen</PresentationFormat>
  <Paragraphs>130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MX specific guidance</vt:lpstr>
      <vt:lpstr>XChem Submissions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Davies, Karen (DLSLtd,RAL,LSCI)</dc:creator>
  <cp:lastModifiedBy>Roberts, Julie (DLSLtd,RAL,SCI)</cp:lastModifiedBy>
  <cp:revision>145</cp:revision>
  <dcterms:created xsi:type="dcterms:W3CDTF">2023-11-11T19:09:53Z</dcterms:created>
  <dcterms:modified xsi:type="dcterms:W3CDTF">2026-03-05T16:08:48Z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0x01010069356C4413672144A77F35EEB634500B</vt:lpwstr>
  </property>
  <property fmtid="{D5CDD505-2E9C-101B-9397-08002B2CF9AE}" pid="3" name="MediaServiceImageTags">
    <vt:lpwstr/>
  </property>
  <property fmtid="{D5CDD505-2E9C-101B-9397-08002B2CF9AE}" pid="4" name="ClassificationContentMarkingFooterLocations">
    <vt:lpwstr>Office Theme:8</vt:lpwstr>
  </property>
  <property fmtid="{D5CDD505-2E9C-101B-9397-08002B2CF9AE}" pid="5" name="ClassificationContentMarkingFooterText">
    <vt:lpwstr>Classification: Public</vt:lpwstr>
  </property>
</Properties>
</file>